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2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3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14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5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6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8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9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0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notesSlides/notesSlide22.xml" ContentType="application/vnd.openxmlformats-officedocument.presentationml.notesSlide+xml"/>
  <Override PartName="/ppt/tags/tag50.xml" ContentType="application/vnd.openxmlformats-officedocument.presentationml.tags+xml"/>
  <Override PartName="/ppt/notesSlides/notesSlide23.xml" ContentType="application/vnd.openxmlformats-officedocument.presentationml.notesSlide+xml"/>
  <Override PartName="/ppt/tags/tag51.xml" ContentType="application/vnd.openxmlformats-officedocument.presentationml.tags+xml"/>
  <Override PartName="/ppt/notesSlides/notesSlide24.xml" ContentType="application/vnd.openxmlformats-officedocument.presentationml.notesSlide+xml"/>
  <Override PartName="/ppt/tags/tag52.xml" ContentType="application/vnd.openxmlformats-officedocument.presentationml.tags+xml"/>
  <Override PartName="/ppt/notesSlides/notesSlide25.xml" ContentType="application/vnd.openxmlformats-officedocument.presentationml.notesSlide+xml"/>
  <Override PartName="/ppt/tags/tag53.xml" ContentType="application/vnd.openxmlformats-officedocument.presentationml.tags+xml"/>
  <Override PartName="/ppt/notesSlides/notesSlide26.xml" ContentType="application/vnd.openxmlformats-officedocument.presentationml.notesSlide+xml"/>
  <Override PartName="/ppt/tags/tag54.xml" ContentType="application/vnd.openxmlformats-officedocument.presentationml.tags+xml"/>
  <Override PartName="/ppt/notesSlides/notesSlide27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9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30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1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32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4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5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6"/>
  </p:notesMasterIdLst>
  <p:sldIdLst>
    <p:sldId id="483" r:id="rId5"/>
    <p:sldId id="347" r:id="rId6"/>
    <p:sldId id="397" r:id="rId7"/>
    <p:sldId id="282" r:id="rId8"/>
    <p:sldId id="476" r:id="rId9"/>
    <p:sldId id="409" r:id="rId10"/>
    <p:sldId id="413" r:id="rId11"/>
    <p:sldId id="337" r:id="rId12"/>
    <p:sldId id="298" r:id="rId13"/>
    <p:sldId id="420" r:id="rId14"/>
    <p:sldId id="477" r:id="rId15"/>
    <p:sldId id="435" r:id="rId16"/>
    <p:sldId id="423" r:id="rId17"/>
    <p:sldId id="452" r:id="rId18"/>
    <p:sldId id="453" r:id="rId19"/>
    <p:sldId id="426" r:id="rId20"/>
    <p:sldId id="455" r:id="rId21"/>
    <p:sldId id="454" r:id="rId22"/>
    <p:sldId id="428" r:id="rId23"/>
    <p:sldId id="456" r:id="rId24"/>
    <p:sldId id="457" r:id="rId25"/>
    <p:sldId id="471" r:id="rId26"/>
    <p:sldId id="472" r:id="rId27"/>
    <p:sldId id="473" r:id="rId28"/>
    <p:sldId id="445" r:id="rId29"/>
    <p:sldId id="461" r:id="rId30"/>
    <p:sldId id="474" r:id="rId31"/>
    <p:sldId id="450" r:id="rId32"/>
    <p:sldId id="465" r:id="rId33"/>
    <p:sldId id="466" r:id="rId34"/>
    <p:sldId id="418" r:id="rId35"/>
    <p:sldId id="481" r:id="rId36"/>
    <p:sldId id="482" r:id="rId37"/>
    <p:sldId id="480" r:id="rId38"/>
    <p:sldId id="478" r:id="rId39"/>
    <p:sldId id="475" r:id="rId40"/>
    <p:sldId id="449" r:id="rId41"/>
    <p:sldId id="277" r:id="rId42"/>
    <p:sldId id="278" r:id="rId43"/>
    <p:sldId id="469" r:id="rId44"/>
    <p:sldId id="470" r:id="rId45"/>
  </p:sldIdLst>
  <p:sldSz cx="12192000" cy="6858000"/>
  <p:notesSz cx="6858000" cy="9144000"/>
  <p:custDataLst>
    <p:tags r:id="rId4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64UHquKradftSDIsiEB+g==" hashData="YpdPKP4pnOvhswV+zJ2jAXp8TAq6xUzVnOrd2E/S24UFuvUXZrO2Jl+EYmMGLzDm8r2/JJuNIQ9oSdBVmHymbg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06045E-C9DE-4730-8DF9-0CE66C101AE7}" v="64" dt="2020-09-01T19:13:20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 Sheldon" userId="42cff361-5492-481a-8af3-100fc6eb86c5" providerId="ADAL" clId="{8ED6893D-6100-4A45-BDF8-42845EAA4A34}"/>
    <pc:docChg chg="undo redo custSel addSld delSld modSld modMainMaster">
      <pc:chgData name="Jen Sheldon" userId="42cff361-5492-481a-8af3-100fc6eb86c5" providerId="ADAL" clId="{8ED6893D-6100-4A45-BDF8-42845EAA4A34}" dt="2020-07-07T13:39:51.395" v="868" actId="947"/>
      <pc:docMkLst>
        <pc:docMk/>
      </pc:docMkLst>
      <pc:sldChg chg="addSp delSp modSp del setBg modAnim">
        <pc:chgData name="Jen Sheldon" userId="42cff361-5492-481a-8af3-100fc6eb86c5" providerId="ADAL" clId="{8ED6893D-6100-4A45-BDF8-42845EAA4A34}" dt="2020-07-07T13:07:41.200" v="822"/>
        <pc:sldMkLst>
          <pc:docMk/>
          <pc:sldMk cId="0" sldId="277"/>
        </pc:sldMkLst>
        <pc:spChg chg="del">
          <ac:chgData name="Jen Sheldon" userId="42cff361-5492-481a-8af3-100fc6eb86c5" providerId="ADAL" clId="{8ED6893D-6100-4A45-BDF8-42845EAA4A34}" dt="2020-07-07T12:13:34.714" v="674" actId="478"/>
          <ac:spMkLst>
            <pc:docMk/>
            <pc:sldMk cId="0" sldId="277"/>
            <ac:spMk id="3" creationId="{A37F131E-DA27-4E82-86D2-9B53EEC01E37}"/>
          </ac:spMkLst>
        </pc:spChg>
        <pc:picChg chg="add mod">
          <ac:chgData name="Jen Sheldon" userId="42cff361-5492-481a-8af3-100fc6eb86c5" providerId="ADAL" clId="{8ED6893D-6100-4A45-BDF8-42845EAA4A34}" dt="2020-07-07T12:59:23.207" v="714"/>
          <ac:picMkLst>
            <pc:docMk/>
            <pc:sldMk cId="0" sldId="277"/>
            <ac:picMk id="2" creationId="{B3C59754-63C6-4A04-882C-8A5088784A33}"/>
          </ac:picMkLst>
        </pc:picChg>
        <pc:picChg chg="add mod">
          <ac:chgData name="Jen Sheldon" userId="42cff361-5492-481a-8af3-100fc6eb86c5" providerId="ADAL" clId="{8ED6893D-6100-4A45-BDF8-42845EAA4A34}" dt="2020-07-07T13:03:47.425" v="752" actId="1076"/>
          <ac:picMkLst>
            <pc:docMk/>
            <pc:sldMk cId="0" sldId="277"/>
            <ac:picMk id="3" creationId="{839D0ABA-189F-4EBA-9BED-64969682DE01}"/>
          </ac:picMkLst>
        </pc:picChg>
        <pc:picChg chg="del">
          <ac:chgData name="Jen Sheldon" userId="42cff361-5492-481a-8af3-100fc6eb86c5" providerId="ADAL" clId="{8ED6893D-6100-4A45-BDF8-42845EAA4A34}" dt="2020-07-06T14:37:55.709" v="131"/>
          <ac:picMkLst>
            <pc:docMk/>
            <pc:sldMk cId="0" sldId="277"/>
            <ac:picMk id="7" creationId="{D1DCC2E0-5F42-4031-805D-915D6072B792}"/>
          </ac:picMkLst>
        </pc:picChg>
      </pc:sldChg>
      <pc:sldChg chg="addSp delSp modSp del setBg modAnim">
        <pc:chgData name="Jen Sheldon" userId="42cff361-5492-481a-8af3-100fc6eb86c5" providerId="ADAL" clId="{8ED6893D-6100-4A45-BDF8-42845EAA4A34}" dt="2020-07-07T13:07:47.530" v="823"/>
        <pc:sldMkLst>
          <pc:docMk/>
          <pc:sldMk cId="0" sldId="278"/>
        </pc:sldMkLst>
        <pc:spChg chg="del">
          <ac:chgData name="Jen Sheldon" userId="42cff361-5492-481a-8af3-100fc6eb86c5" providerId="ADAL" clId="{8ED6893D-6100-4A45-BDF8-42845EAA4A34}" dt="2020-07-07T12:13:38.854" v="675" actId="478"/>
          <ac:spMkLst>
            <pc:docMk/>
            <pc:sldMk cId="0" sldId="278"/>
            <ac:spMk id="3" creationId="{419940C9-F88B-44F8-9EF8-0DFCF115EE58}"/>
          </ac:spMkLst>
        </pc:spChg>
        <pc:picChg chg="add mod">
          <ac:chgData name="Jen Sheldon" userId="42cff361-5492-481a-8af3-100fc6eb86c5" providerId="ADAL" clId="{8ED6893D-6100-4A45-BDF8-42845EAA4A34}" dt="2020-07-07T13:04:32.535" v="769"/>
          <ac:picMkLst>
            <pc:docMk/>
            <pc:sldMk cId="0" sldId="278"/>
            <ac:picMk id="2" creationId="{C6221D49-7D94-4B1F-8B3E-23CBB0987C70}"/>
          </ac:picMkLst>
        </pc:picChg>
        <pc:picChg chg="add mod">
          <ac:chgData name="Jen Sheldon" userId="42cff361-5492-481a-8af3-100fc6eb86c5" providerId="ADAL" clId="{8ED6893D-6100-4A45-BDF8-42845EAA4A34}" dt="2020-07-07T13:05:15.315" v="786"/>
          <ac:picMkLst>
            <pc:docMk/>
            <pc:sldMk cId="0" sldId="278"/>
            <ac:picMk id="3" creationId="{DA81C1B2-33D5-42BE-B27B-AD6FA80C39DA}"/>
          </ac:picMkLst>
        </pc:picChg>
        <pc:picChg chg="add mod">
          <ac:chgData name="Jen Sheldon" userId="42cff361-5492-481a-8af3-100fc6eb86c5" providerId="ADAL" clId="{8ED6893D-6100-4A45-BDF8-42845EAA4A34}" dt="2020-07-07T13:06:46.744" v="815" actId="1076"/>
          <ac:picMkLst>
            <pc:docMk/>
            <pc:sldMk cId="0" sldId="278"/>
            <ac:picMk id="4" creationId="{1CCB35B5-FA56-445E-8D78-B7EE65B9556E}"/>
          </ac:picMkLst>
        </pc:picChg>
        <pc:picChg chg="del">
          <ac:chgData name="Jen Sheldon" userId="42cff361-5492-481a-8af3-100fc6eb86c5" providerId="ADAL" clId="{8ED6893D-6100-4A45-BDF8-42845EAA4A34}" dt="2020-07-06T18:55:51.477" v="255"/>
          <ac:picMkLst>
            <pc:docMk/>
            <pc:sldMk cId="0" sldId="278"/>
            <ac:picMk id="7" creationId="{6F141EE0-5B4D-41B1-AE1F-933DD42D2831}"/>
          </ac:picMkLst>
        </pc:picChg>
      </pc:sldChg>
      <pc:sldChg chg="modSp">
        <pc:chgData name="Jen Sheldon" userId="42cff361-5492-481a-8af3-100fc6eb86c5" providerId="ADAL" clId="{8ED6893D-6100-4A45-BDF8-42845EAA4A34}" dt="2020-07-07T12:13:02.287" v="667" actId="14100"/>
        <pc:sldMkLst>
          <pc:docMk/>
          <pc:sldMk cId="0" sldId="337"/>
        </pc:sldMkLst>
        <pc:picChg chg="mod">
          <ac:chgData name="Jen Sheldon" userId="42cff361-5492-481a-8af3-100fc6eb86c5" providerId="ADAL" clId="{8ED6893D-6100-4A45-BDF8-42845EAA4A34}" dt="2020-07-07T12:13:02.287" v="667" actId="14100"/>
          <ac:picMkLst>
            <pc:docMk/>
            <pc:sldMk cId="0" sldId="337"/>
            <ac:picMk id="7" creationId="{00000000-0000-0000-0000-000000000000}"/>
          </ac:picMkLst>
        </pc:picChg>
      </pc:sldChg>
      <pc:sldChg chg="addSp delSp modSp">
        <pc:chgData name="Jen Sheldon" userId="42cff361-5492-481a-8af3-100fc6eb86c5" providerId="ADAL" clId="{8ED6893D-6100-4A45-BDF8-42845EAA4A34}" dt="2020-07-07T12:09:54.951" v="646" actId="1076"/>
        <pc:sldMkLst>
          <pc:docMk/>
          <pc:sldMk cId="0" sldId="347"/>
        </pc:sldMkLst>
        <pc:picChg chg="add mod">
          <ac:chgData name="Jen Sheldon" userId="42cff361-5492-481a-8af3-100fc6eb86c5" providerId="ADAL" clId="{8ED6893D-6100-4A45-BDF8-42845EAA4A34}" dt="2020-07-07T12:09:54.951" v="646" actId="1076"/>
          <ac:picMkLst>
            <pc:docMk/>
            <pc:sldMk cId="0" sldId="347"/>
            <ac:picMk id="3" creationId="{F84B53C6-3482-41E8-A140-43DA30A64464}"/>
          </ac:picMkLst>
        </pc:picChg>
        <pc:picChg chg="del">
          <ac:chgData name="Jen Sheldon" userId="42cff361-5492-481a-8af3-100fc6eb86c5" providerId="ADAL" clId="{8ED6893D-6100-4A45-BDF8-42845EAA4A34}" dt="2020-07-07T12:09:48.049" v="644" actId="478"/>
          <ac:picMkLst>
            <pc:docMk/>
            <pc:sldMk cId="0" sldId="347"/>
            <ac:picMk id="11268" creationId="{00000000-0000-0000-0000-000000000000}"/>
          </ac:picMkLst>
        </pc:picChg>
      </pc:sldChg>
      <pc:sldChg chg="addSp delSp modSp del setBg modAnim">
        <pc:chgData name="Jen Sheldon" userId="42cff361-5492-481a-8af3-100fc6eb86c5" providerId="ADAL" clId="{8ED6893D-6100-4A45-BDF8-42845EAA4A34}" dt="2020-07-07T13:03:26.722" v="737" actId="1076"/>
        <pc:sldMkLst>
          <pc:docMk/>
          <pc:sldMk cId="3871515391" sldId="449"/>
        </pc:sldMkLst>
        <pc:spChg chg="del mod">
          <ac:chgData name="Jen Sheldon" userId="42cff361-5492-481a-8af3-100fc6eb86c5" providerId="ADAL" clId="{8ED6893D-6100-4A45-BDF8-42845EAA4A34}" dt="2020-07-07T12:10:55.588" v="660" actId="478"/>
          <ac:spMkLst>
            <pc:docMk/>
            <pc:sldMk cId="3871515391" sldId="449"/>
            <ac:spMk id="4" creationId="{E24B4F09-1A25-43E1-8D67-F4F315BA2E42}"/>
          </ac:spMkLst>
        </pc:spChg>
        <pc:picChg chg="add mod">
          <ac:chgData name="Jen Sheldon" userId="42cff361-5492-481a-8af3-100fc6eb86c5" providerId="ADAL" clId="{8ED6893D-6100-4A45-BDF8-42845EAA4A34}" dt="2020-07-07T13:03:26.722" v="737" actId="1076"/>
          <ac:picMkLst>
            <pc:docMk/>
            <pc:sldMk cId="3871515391" sldId="449"/>
            <ac:picMk id="3" creationId="{AFF6A946-79CB-432A-B349-E0DA9FDBD34A}"/>
          </ac:picMkLst>
        </pc:picChg>
        <pc:picChg chg="del mod">
          <ac:chgData name="Jen Sheldon" userId="42cff361-5492-481a-8af3-100fc6eb86c5" providerId="ADAL" clId="{8ED6893D-6100-4A45-BDF8-42845EAA4A34}" dt="2020-07-07T01:20:41.964" v="617"/>
          <ac:picMkLst>
            <pc:docMk/>
            <pc:sldMk cId="3871515391" sldId="449"/>
            <ac:picMk id="4" creationId="{C50393DD-66E5-4A80-B1BB-9E3969EC2B21}"/>
          </ac:picMkLst>
        </pc:picChg>
        <pc:picChg chg="del">
          <ac:chgData name="Jen Sheldon" userId="42cff361-5492-481a-8af3-100fc6eb86c5" providerId="ADAL" clId="{8ED6893D-6100-4A45-BDF8-42845EAA4A34}" dt="2020-07-06T14:37:55.709" v="131"/>
          <ac:picMkLst>
            <pc:docMk/>
            <pc:sldMk cId="3871515391" sldId="449"/>
            <ac:picMk id="8" creationId="{DE6DABC1-A51A-4888-B089-46597F9923A3}"/>
          </ac:picMkLst>
        </pc:picChg>
      </pc:sldChg>
      <pc:sldChg chg="modAnim">
        <pc:chgData name="Jen Sheldon" userId="42cff361-5492-481a-8af3-100fc6eb86c5" providerId="ADAL" clId="{8ED6893D-6100-4A45-BDF8-42845EAA4A34}" dt="2020-07-06T17:39:41.370" v="172"/>
        <pc:sldMkLst>
          <pc:docMk/>
          <pc:sldMk cId="3562148403" sldId="465"/>
        </pc:sldMkLst>
      </pc:sldChg>
      <pc:sldChg chg="addSp delSp modSp add del modTransition setBg modAnim">
        <pc:chgData name="Jen Sheldon" userId="42cff361-5492-481a-8af3-100fc6eb86c5" providerId="ADAL" clId="{8ED6893D-6100-4A45-BDF8-42845EAA4A34}" dt="2020-07-07T13:07:59.840" v="831"/>
        <pc:sldMkLst>
          <pc:docMk/>
          <pc:sldMk cId="3756320045" sldId="469"/>
        </pc:sldMkLst>
        <pc:spChg chg="del">
          <ac:chgData name="Jen Sheldon" userId="42cff361-5492-481a-8af3-100fc6eb86c5" providerId="ADAL" clId="{8ED6893D-6100-4A45-BDF8-42845EAA4A34}" dt="2020-07-07T12:13:43.329" v="676" actId="478"/>
          <ac:spMkLst>
            <pc:docMk/>
            <pc:sldMk cId="3756320045" sldId="469"/>
            <ac:spMk id="4" creationId="{D5A1934B-9443-4663-BB7D-24AF7E86F853}"/>
          </ac:spMkLst>
        </pc:spChg>
        <pc:picChg chg="add mod">
          <ac:chgData name="Jen Sheldon" userId="42cff361-5492-481a-8af3-100fc6eb86c5" providerId="ADAL" clId="{8ED6893D-6100-4A45-BDF8-42845EAA4A34}" dt="2020-07-07T13:07:55.577" v="830" actId="1076"/>
          <ac:picMkLst>
            <pc:docMk/>
            <pc:sldMk cId="3756320045" sldId="469"/>
            <ac:picMk id="3" creationId="{05E0F884-9417-4485-927E-AFECB71DEB56}"/>
          </ac:picMkLst>
        </pc:picChg>
        <pc:picChg chg="add del">
          <ac:chgData name="Jen Sheldon" userId="42cff361-5492-481a-8af3-100fc6eb86c5" providerId="ADAL" clId="{8ED6893D-6100-4A45-BDF8-42845EAA4A34}" dt="2020-07-07T01:05:44.817" v="452"/>
          <ac:picMkLst>
            <pc:docMk/>
            <pc:sldMk cId="3756320045" sldId="469"/>
            <ac:picMk id="4" creationId="{A91030DA-EF3D-4DA1-B880-5E0E2F464017}"/>
          </ac:picMkLst>
        </pc:picChg>
        <pc:picChg chg="del">
          <ac:chgData name="Jen Sheldon" userId="42cff361-5492-481a-8af3-100fc6eb86c5" providerId="ADAL" clId="{8ED6893D-6100-4A45-BDF8-42845EAA4A34}" dt="2020-07-06T14:35:16.171" v="113"/>
          <ac:picMkLst>
            <pc:docMk/>
            <pc:sldMk cId="3756320045" sldId="469"/>
            <ac:picMk id="7" creationId="{523B7404-006D-4A1D-830B-DF8ABFAC3115}"/>
          </ac:picMkLst>
        </pc:picChg>
      </pc:sldChg>
      <pc:sldChg chg="addSp delSp modSp del setBg modAnim">
        <pc:chgData name="Jen Sheldon" userId="42cff361-5492-481a-8af3-100fc6eb86c5" providerId="ADAL" clId="{8ED6893D-6100-4A45-BDF8-42845EAA4A34}" dt="2020-07-07T13:08:09.988" v="838"/>
        <pc:sldMkLst>
          <pc:docMk/>
          <pc:sldMk cId="1332021219" sldId="470"/>
        </pc:sldMkLst>
        <pc:spChg chg="del">
          <ac:chgData name="Jen Sheldon" userId="42cff361-5492-481a-8af3-100fc6eb86c5" providerId="ADAL" clId="{8ED6893D-6100-4A45-BDF8-42845EAA4A34}" dt="2020-07-07T12:14:01.103" v="683" actId="478"/>
          <ac:spMkLst>
            <pc:docMk/>
            <pc:sldMk cId="1332021219" sldId="470"/>
            <ac:spMk id="3" creationId="{998ADF5F-4C0E-4825-BFFB-82EE3798BAEA}"/>
          </ac:spMkLst>
        </pc:spChg>
        <pc:picChg chg="add mod">
          <ac:chgData name="Jen Sheldon" userId="42cff361-5492-481a-8af3-100fc6eb86c5" providerId="ADAL" clId="{8ED6893D-6100-4A45-BDF8-42845EAA4A34}" dt="2020-07-07T13:05:50.263" v="801" actId="1076"/>
          <ac:picMkLst>
            <pc:docMk/>
            <pc:sldMk cId="1332021219" sldId="470"/>
            <ac:picMk id="2" creationId="{FA9A8241-C9CE-41BB-AB9C-9CBFEE5CDBE4}"/>
          </ac:picMkLst>
        </pc:picChg>
        <pc:picChg chg="del">
          <ac:chgData name="Jen Sheldon" userId="42cff361-5492-481a-8af3-100fc6eb86c5" providerId="ADAL" clId="{8ED6893D-6100-4A45-BDF8-42845EAA4A34}" dt="2020-07-07T01:02:21.686" v="401"/>
          <ac:picMkLst>
            <pc:docMk/>
            <pc:sldMk cId="1332021219" sldId="470"/>
            <ac:picMk id="3" creationId="{574F0F16-F950-4A6E-B954-5B768B7DDB49}"/>
          </ac:picMkLst>
        </pc:picChg>
      </pc:sldChg>
      <pc:sldChg chg="modTransition">
        <pc:chgData name="Jen Sheldon" userId="42cff361-5492-481a-8af3-100fc6eb86c5" providerId="ADAL" clId="{8ED6893D-6100-4A45-BDF8-42845EAA4A34}" dt="2020-07-06T17:38:31.393" v="165"/>
        <pc:sldMkLst>
          <pc:docMk/>
          <pc:sldMk cId="598972576" sldId="477"/>
        </pc:sldMkLst>
      </pc:sldChg>
      <pc:sldChg chg="addSp delSp modSp">
        <pc:chgData name="Jen Sheldon" userId="42cff361-5492-481a-8af3-100fc6eb86c5" providerId="ADAL" clId="{8ED6893D-6100-4A45-BDF8-42845EAA4A34}" dt="2020-07-07T12:09:21.395" v="637" actId="1076"/>
        <pc:sldMkLst>
          <pc:docMk/>
          <pc:sldMk cId="797600807" sldId="483"/>
        </pc:sldMkLst>
        <pc:picChg chg="add mod">
          <ac:chgData name="Jen Sheldon" userId="42cff361-5492-481a-8af3-100fc6eb86c5" providerId="ADAL" clId="{8ED6893D-6100-4A45-BDF8-42845EAA4A34}" dt="2020-07-07T12:09:21.395" v="637" actId="1076"/>
          <ac:picMkLst>
            <pc:docMk/>
            <pc:sldMk cId="797600807" sldId="483"/>
            <ac:picMk id="2" creationId="{598149A5-5B7A-4FA4-BD2C-779DEB4AA914}"/>
          </ac:picMkLst>
        </pc:picChg>
        <pc:picChg chg="del">
          <ac:chgData name="Jen Sheldon" userId="42cff361-5492-481a-8af3-100fc6eb86c5" providerId="ADAL" clId="{8ED6893D-6100-4A45-BDF8-42845EAA4A34}" dt="2020-07-07T12:09:06.809" v="629" actId="478"/>
          <ac:picMkLst>
            <pc:docMk/>
            <pc:sldMk cId="797600807" sldId="483"/>
            <ac:picMk id="4" creationId="{85068FAC-21C7-43B8-BDFD-E745DA5E8E04}"/>
          </ac:picMkLst>
        </pc:picChg>
      </pc:sldChg>
      <pc:sldMasterChg chg="modSp">
        <pc:chgData name="Jen Sheldon" userId="42cff361-5492-481a-8af3-100fc6eb86c5" providerId="ADAL" clId="{8ED6893D-6100-4A45-BDF8-42845EAA4A34}" dt="2020-07-07T13:39:51.395" v="868" actId="947"/>
        <pc:sldMasterMkLst>
          <pc:docMk/>
          <pc:sldMasterMk cId="3791137422" sldId="2147483660"/>
        </pc:sldMasterMkLst>
        <pc:spChg chg="mod">
          <ac:chgData name="Jen Sheldon" userId="42cff361-5492-481a-8af3-100fc6eb86c5" providerId="ADAL" clId="{8ED6893D-6100-4A45-BDF8-42845EAA4A34}" dt="2020-07-07T13:39:41.463" v="862"/>
          <ac:spMkLst>
            <pc:docMk/>
            <pc:sldMasterMk cId="3791137422" sldId="2147483660"/>
            <ac:spMk id="2" creationId="{00000000-0000-0000-0000-000000000000}"/>
          </ac:spMkLst>
        </pc:spChg>
        <pc:spChg chg="mod">
          <ac:chgData name="Jen Sheldon" userId="42cff361-5492-481a-8af3-100fc6eb86c5" providerId="ADAL" clId="{8ED6893D-6100-4A45-BDF8-42845EAA4A34}" dt="2020-07-07T13:39:51.395" v="868" actId="947"/>
          <ac:spMkLst>
            <pc:docMk/>
            <pc:sldMasterMk cId="3791137422" sldId="2147483660"/>
            <ac:spMk id="23" creationId="{00000000-0000-0000-0000-000000000000}"/>
          </ac:spMkLst>
        </pc:spChg>
      </pc:sldMasterChg>
    </pc:docChg>
  </pc:docChgLst>
  <pc:docChgLst>
    <pc:chgData name="Jen Sheldon" userId="42cff361-5492-481a-8af3-100fc6eb86c5" providerId="ADAL" clId="{6706045E-C9DE-4730-8DF9-0CE66C101AE7}"/>
    <pc:docChg chg="custSel modSld modMainMaster">
      <pc:chgData name="Jen Sheldon" userId="42cff361-5492-481a-8af3-100fc6eb86c5" providerId="ADAL" clId="{6706045E-C9DE-4730-8DF9-0CE66C101AE7}" dt="2020-09-01T19:13:20.585" v="249" actId="947"/>
      <pc:docMkLst>
        <pc:docMk/>
      </pc:docMkLst>
      <pc:sldChg chg="modSp">
        <pc:chgData name="Jen Sheldon" userId="42cff361-5492-481a-8af3-100fc6eb86c5" providerId="ADAL" clId="{6706045E-C9DE-4730-8DF9-0CE66C101AE7}" dt="2020-08-19T17:45:39.037" v="32" actId="14100"/>
        <pc:sldMkLst>
          <pc:docMk/>
          <pc:sldMk cId="0" sldId="347"/>
        </pc:sldMkLst>
        <pc:spChg chg="mod">
          <ac:chgData name="Jen Sheldon" userId="42cff361-5492-481a-8af3-100fc6eb86c5" providerId="ADAL" clId="{6706045E-C9DE-4730-8DF9-0CE66C101AE7}" dt="2020-08-19T17:45:39.037" v="32" actId="14100"/>
          <ac:spMkLst>
            <pc:docMk/>
            <pc:sldMk cId="0" sldId="347"/>
            <ac:spMk id="17" creationId="{00000000-0000-0000-0000-000000000000}"/>
          </ac:spMkLst>
        </pc:spChg>
      </pc:sldChg>
      <pc:sldChg chg="modSp">
        <pc:chgData name="Jen Sheldon" userId="42cff361-5492-481a-8af3-100fc6eb86c5" providerId="ADAL" clId="{6706045E-C9DE-4730-8DF9-0CE66C101AE7}" dt="2020-09-01T18:13:47.228" v="222" actId="5793"/>
        <pc:sldMkLst>
          <pc:docMk/>
          <pc:sldMk cId="3113231702" sldId="454"/>
        </pc:sldMkLst>
        <pc:spChg chg="mod">
          <ac:chgData name="Jen Sheldon" userId="42cff361-5492-481a-8af3-100fc6eb86c5" providerId="ADAL" clId="{6706045E-C9DE-4730-8DF9-0CE66C101AE7}" dt="2020-09-01T18:13:47.228" v="222" actId="5793"/>
          <ac:spMkLst>
            <pc:docMk/>
            <pc:sldMk cId="3113231702" sldId="454"/>
            <ac:spMk id="3" creationId="{C56AD6C6-9CF0-4028-8382-6607E7E256EA}"/>
          </ac:spMkLst>
        </pc:spChg>
      </pc:sldChg>
      <pc:sldChg chg="modSp">
        <pc:chgData name="Jen Sheldon" userId="42cff361-5492-481a-8af3-100fc6eb86c5" providerId="ADAL" clId="{6706045E-C9DE-4730-8DF9-0CE66C101AE7}" dt="2020-09-01T16:39:24.128" v="187" actId="20577"/>
        <pc:sldMkLst>
          <pc:docMk/>
          <pc:sldMk cId="1646291713" sldId="457"/>
        </pc:sldMkLst>
        <pc:spChg chg="mod">
          <ac:chgData name="Jen Sheldon" userId="42cff361-5492-481a-8af3-100fc6eb86c5" providerId="ADAL" clId="{6706045E-C9DE-4730-8DF9-0CE66C101AE7}" dt="2020-09-01T16:39:24.128" v="187" actId="20577"/>
          <ac:spMkLst>
            <pc:docMk/>
            <pc:sldMk cId="1646291713" sldId="457"/>
            <ac:spMk id="3" creationId="{C56AD6C6-9CF0-4028-8382-6607E7E256EA}"/>
          </ac:spMkLst>
        </pc:spChg>
      </pc:sldChg>
      <pc:sldMasterChg chg="modSp">
        <pc:chgData name="Jen Sheldon" userId="42cff361-5492-481a-8af3-100fc6eb86c5" providerId="ADAL" clId="{6706045E-C9DE-4730-8DF9-0CE66C101AE7}" dt="2020-09-01T19:13:20.585" v="249" actId="947"/>
        <pc:sldMasterMkLst>
          <pc:docMk/>
          <pc:sldMasterMk cId="3791137422" sldId="2147483660"/>
        </pc:sldMasterMkLst>
        <pc:spChg chg="mod">
          <ac:chgData name="Jen Sheldon" userId="42cff361-5492-481a-8af3-100fc6eb86c5" providerId="ADAL" clId="{6706045E-C9DE-4730-8DF9-0CE66C101AE7}" dt="2020-09-01T19:13:20.577" v="246"/>
          <ac:spMkLst>
            <pc:docMk/>
            <pc:sldMasterMk cId="3791137422" sldId="2147483660"/>
            <ac:spMk id="2" creationId="{00000000-0000-0000-0000-000000000000}"/>
          </ac:spMkLst>
        </pc:spChg>
        <pc:spChg chg="mod">
          <ac:chgData name="Jen Sheldon" userId="42cff361-5492-481a-8af3-100fc6eb86c5" providerId="ADAL" clId="{6706045E-C9DE-4730-8DF9-0CE66C101AE7}" dt="2020-09-01T19:13:20.585" v="249" actId="947"/>
          <ac:spMkLst>
            <pc:docMk/>
            <pc:sldMasterMk cId="3791137422" sldId="2147483660"/>
            <ac:spMk id="23" creationId="{00000000-0000-0000-0000-000000000000}"/>
          </ac:spMkLst>
        </pc:sp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164A3-F31B-4830-8F3C-9CCAEF05D5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82758AF-A1F8-4D87-B7BD-DA82F27D5ADF}">
      <dgm:prSet/>
      <dgm:spPr/>
      <dgm:t>
        <a:bodyPr/>
        <a:lstStyle/>
        <a:p>
          <a:r>
            <a:rPr lang="en-US" dirty="0"/>
            <a:t>Report your suspicions early to avoid problems getting worse</a:t>
          </a:r>
        </a:p>
      </dgm:t>
    </dgm:pt>
    <dgm:pt modelId="{816CF96B-B014-41AF-9D32-844574F737A5}" type="parTrans" cxnId="{54DDD813-293C-44A6-B273-0C61F6E59A9E}">
      <dgm:prSet/>
      <dgm:spPr/>
      <dgm:t>
        <a:bodyPr/>
        <a:lstStyle/>
        <a:p>
          <a:endParaRPr lang="en-US"/>
        </a:p>
      </dgm:t>
    </dgm:pt>
    <dgm:pt modelId="{EA9CABEC-60E9-4ACF-8E23-A5BD20C21A04}" type="sibTrans" cxnId="{54DDD813-293C-44A6-B273-0C61F6E59A9E}">
      <dgm:prSet/>
      <dgm:spPr/>
      <dgm:t>
        <a:bodyPr/>
        <a:lstStyle/>
        <a:p>
          <a:endParaRPr lang="en-US"/>
        </a:p>
      </dgm:t>
    </dgm:pt>
    <dgm:pt modelId="{A46FAAAA-4C76-4D2A-89C5-5A71D2D2E184}">
      <dgm:prSet/>
      <dgm:spPr/>
      <dgm:t>
        <a:bodyPr/>
        <a:lstStyle/>
        <a:p>
          <a:r>
            <a:rPr lang="en-US"/>
            <a:t>Your call can be confidential and can be made anonymously</a:t>
          </a:r>
        </a:p>
      </dgm:t>
    </dgm:pt>
    <dgm:pt modelId="{B4B71022-C4E2-4B2C-B87E-1D1BD07C3D05}" type="parTrans" cxnId="{4318717E-C2DC-446C-9CBF-CED2827AA8E7}">
      <dgm:prSet/>
      <dgm:spPr/>
      <dgm:t>
        <a:bodyPr/>
        <a:lstStyle/>
        <a:p>
          <a:endParaRPr lang="en-US"/>
        </a:p>
      </dgm:t>
    </dgm:pt>
    <dgm:pt modelId="{0F952B71-CB81-435B-AF9C-E8A68B1D80B3}" type="sibTrans" cxnId="{4318717E-C2DC-446C-9CBF-CED2827AA8E7}">
      <dgm:prSet/>
      <dgm:spPr/>
      <dgm:t>
        <a:bodyPr/>
        <a:lstStyle/>
        <a:p>
          <a:endParaRPr lang="en-US"/>
        </a:p>
      </dgm:t>
    </dgm:pt>
    <dgm:pt modelId="{CF0D8BB2-F1F6-41C5-A6B7-61CEFD246395}">
      <dgm:prSet/>
      <dgm:spPr/>
      <dgm:t>
        <a:bodyPr/>
        <a:lstStyle/>
        <a:p>
          <a:r>
            <a:rPr lang="en-US"/>
            <a:t>LSC Grant Assurances protect you from retaliation for reporting</a:t>
          </a:r>
        </a:p>
      </dgm:t>
    </dgm:pt>
    <dgm:pt modelId="{FD903EA0-86FB-447A-A91F-938886297234}" type="parTrans" cxnId="{471BBE28-1AA6-4C2A-8F69-C00BFE8AD5B6}">
      <dgm:prSet/>
      <dgm:spPr/>
      <dgm:t>
        <a:bodyPr/>
        <a:lstStyle/>
        <a:p>
          <a:endParaRPr lang="en-US"/>
        </a:p>
      </dgm:t>
    </dgm:pt>
    <dgm:pt modelId="{EDD81603-F398-416D-9335-269629420DC8}" type="sibTrans" cxnId="{471BBE28-1AA6-4C2A-8F69-C00BFE8AD5B6}">
      <dgm:prSet/>
      <dgm:spPr/>
      <dgm:t>
        <a:bodyPr/>
        <a:lstStyle/>
        <a:p>
          <a:endParaRPr lang="en-US"/>
        </a:p>
      </dgm:t>
    </dgm:pt>
    <dgm:pt modelId="{A9FA0DAA-F656-4A4B-8E36-576B1BCD8201}">
      <dgm:prSet/>
      <dgm:spPr/>
      <dgm:t>
        <a:bodyPr/>
        <a:lstStyle/>
        <a:p>
          <a:r>
            <a:rPr lang="en-US"/>
            <a:t>LSC programs have to promptly report fraud to the OIG</a:t>
          </a:r>
        </a:p>
      </dgm:t>
    </dgm:pt>
    <dgm:pt modelId="{D8B7DC1A-B913-4F14-A69D-B3E1B376102E}" type="parTrans" cxnId="{D36A3FC8-2DC7-4B53-8C17-F8B121F9740D}">
      <dgm:prSet/>
      <dgm:spPr/>
      <dgm:t>
        <a:bodyPr/>
        <a:lstStyle/>
        <a:p>
          <a:endParaRPr lang="en-US"/>
        </a:p>
      </dgm:t>
    </dgm:pt>
    <dgm:pt modelId="{E02AA37A-4434-4F47-98AD-3255B04DF127}" type="sibTrans" cxnId="{D36A3FC8-2DC7-4B53-8C17-F8B121F9740D}">
      <dgm:prSet/>
      <dgm:spPr/>
      <dgm:t>
        <a:bodyPr/>
        <a:lstStyle/>
        <a:p>
          <a:endParaRPr lang="en-US"/>
        </a:p>
      </dgm:t>
    </dgm:pt>
    <dgm:pt modelId="{9A59FB41-6AD0-4FFB-8A88-31D048A3B628}" type="pres">
      <dgm:prSet presAssocID="{848164A3-F31B-4830-8F3C-9CCAEF05D5BA}" presName="root" presStyleCnt="0">
        <dgm:presLayoutVars>
          <dgm:dir/>
          <dgm:resizeHandles val="exact"/>
        </dgm:presLayoutVars>
      </dgm:prSet>
      <dgm:spPr/>
    </dgm:pt>
    <dgm:pt modelId="{DB73D839-03A3-47FF-8F12-F5E55F989F3A}" type="pres">
      <dgm:prSet presAssocID="{C82758AF-A1F8-4D87-B7BD-DA82F27D5ADF}" presName="compNode" presStyleCnt="0"/>
      <dgm:spPr/>
    </dgm:pt>
    <dgm:pt modelId="{17912D02-D657-4A01-86A7-2E731C68C340}" type="pres">
      <dgm:prSet presAssocID="{C82758AF-A1F8-4D87-B7BD-DA82F27D5ADF}" presName="bgRect" presStyleLbl="bgShp" presStyleIdx="0" presStyleCnt="4" custLinFactNeighborX="-14832" custLinFactNeighborY="-197"/>
      <dgm:spPr/>
    </dgm:pt>
    <dgm:pt modelId="{AD7F53D3-018C-4769-9066-5BA6ABE77F29}" type="pres">
      <dgm:prSet presAssocID="{C82758AF-A1F8-4D87-B7BD-DA82F27D5AD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C73ACF21-B287-4089-A542-B59CD8F655F8}" type="pres">
      <dgm:prSet presAssocID="{C82758AF-A1F8-4D87-B7BD-DA82F27D5ADF}" presName="spaceRect" presStyleCnt="0"/>
      <dgm:spPr/>
    </dgm:pt>
    <dgm:pt modelId="{BEF2914D-4634-4539-BAC7-F7597952B815}" type="pres">
      <dgm:prSet presAssocID="{C82758AF-A1F8-4D87-B7BD-DA82F27D5ADF}" presName="parTx" presStyleLbl="revTx" presStyleIdx="0" presStyleCnt="4">
        <dgm:presLayoutVars>
          <dgm:chMax val="0"/>
          <dgm:chPref val="0"/>
        </dgm:presLayoutVars>
      </dgm:prSet>
      <dgm:spPr/>
    </dgm:pt>
    <dgm:pt modelId="{41A0FEF8-8276-48CE-9C48-080144F50AB3}" type="pres">
      <dgm:prSet presAssocID="{EA9CABEC-60E9-4ACF-8E23-A5BD20C21A04}" presName="sibTrans" presStyleCnt="0"/>
      <dgm:spPr/>
    </dgm:pt>
    <dgm:pt modelId="{A94E9B6A-1D8F-409F-AEF3-F988D418C357}" type="pres">
      <dgm:prSet presAssocID="{A46FAAAA-4C76-4D2A-89C5-5A71D2D2E184}" presName="compNode" presStyleCnt="0"/>
      <dgm:spPr/>
    </dgm:pt>
    <dgm:pt modelId="{44187CCA-514A-4212-A8D0-C2092A511979}" type="pres">
      <dgm:prSet presAssocID="{A46FAAAA-4C76-4D2A-89C5-5A71D2D2E184}" presName="bgRect" presStyleLbl="bgShp" presStyleIdx="1" presStyleCnt="4"/>
      <dgm:spPr/>
    </dgm:pt>
    <dgm:pt modelId="{8FA977A8-3825-45F3-8DDC-F6AC484C9697}" type="pres">
      <dgm:prSet presAssocID="{A46FAAAA-4C76-4D2A-89C5-5A71D2D2E1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0A4728BC-D8D0-494D-88FE-748FD8121B1B}" type="pres">
      <dgm:prSet presAssocID="{A46FAAAA-4C76-4D2A-89C5-5A71D2D2E184}" presName="spaceRect" presStyleCnt="0"/>
      <dgm:spPr/>
    </dgm:pt>
    <dgm:pt modelId="{F853A35E-1695-4B38-9564-D7C7617D399E}" type="pres">
      <dgm:prSet presAssocID="{A46FAAAA-4C76-4D2A-89C5-5A71D2D2E184}" presName="parTx" presStyleLbl="revTx" presStyleIdx="1" presStyleCnt="4">
        <dgm:presLayoutVars>
          <dgm:chMax val="0"/>
          <dgm:chPref val="0"/>
        </dgm:presLayoutVars>
      </dgm:prSet>
      <dgm:spPr/>
    </dgm:pt>
    <dgm:pt modelId="{61D4F4F3-6107-4B22-B29D-FC4D16E6B41B}" type="pres">
      <dgm:prSet presAssocID="{0F952B71-CB81-435B-AF9C-E8A68B1D80B3}" presName="sibTrans" presStyleCnt="0"/>
      <dgm:spPr/>
    </dgm:pt>
    <dgm:pt modelId="{57F594AB-C928-4424-ABDC-0EED66EA9F98}" type="pres">
      <dgm:prSet presAssocID="{CF0D8BB2-F1F6-41C5-A6B7-61CEFD246395}" presName="compNode" presStyleCnt="0"/>
      <dgm:spPr/>
    </dgm:pt>
    <dgm:pt modelId="{F5BEA031-896B-4F98-B3F1-AE2841D7F46F}" type="pres">
      <dgm:prSet presAssocID="{CF0D8BB2-F1F6-41C5-A6B7-61CEFD246395}" presName="bgRect" presStyleLbl="bgShp" presStyleIdx="2" presStyleCnt="4"/>
      <dgm:spPr/>
    </dgm:pt>
    <dgm:pt modelId="{1B9B5F40-62C4-4D7B-86C6-8473E4AF9FB9}" type="pres">
      <dgm:prSet presAssocID="{CF0D8BB2-F1F6-41C5-A6B7-61CEFD24639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BD69CCF8-3630-45E8-B30D-56D2E2D30581}" type="pres">
      <dgm:prSet presAssocID="{CF0D8BB2-F1F6-41C5-A6B7-61CEFD246395}" presName="spaceRect" presStyleCnt="0"/>
      <dgm:spPr/>
    </dgm:pt>
    <dgm:pt modelId="{A7A11819-5B68-4206-A39F-813D48B9E2DA}" type="pres">
      <dgm:prSet presAssocID="{CF0D8BB2-F1F6-41C5-A6B7-61CEFD246395}" presName="parTx" presStyleLbl="revTx" presStyleIdx="2" presStyleCnt="4">
        <dgm:presLayoutVars>
          <dgm:chMax val="0"/>
          <dgm:chPref val="0"/>
        </dgm:presLayoutVars>
      </dgm:prSet>
      <dgm:spPr/>
    </dgm:pt>
    <dgm:pt modelId="{5014976A-E208-42A1-860E-C2DB6E293068}" type="pres">
      <dgm:prSet presAssocID="{EDD81603-F398-416D-9335-269629420DC8}" presName="sibTrans" presStyleCnt="0"/>
      <dgm:spPr/>
    </dgm:pt>
    <dgm:pt modelId="{4436D3B0-92BF-4B9D-93AE-2B6C54C9A9B3}" type="pres">
      <dgm:prSet presAssocID="{A9FA0DAA-F656-4A4B-8E36-576B1BCD8201}" presName="compNode" presStyleCnt="0"/>
      <dgm:spPr/>
    </dgm:pt>
    <dgm:pt modelId="{98772DCE-9063-420D-B00C-7B7EE3D2F53F}" type="pres">
      <dgm:prSet presAssocID="{A9FA0DAA-F656-4A4B-8E36-576B1BCD8201}" presName="bgRect" presStyleLbl="bgShp" presStyleIdx="3" presStyleCnt="4" custLinFactNeighborX="-199" custLinFactNeighborY="37392"/>
      <dgm:spPr/>
    </dgm:pt>
    <dgm:pt modelId="{C439F0A4-145C-4B77-9F9F-FBA58A648A3C}" type="pres">
      <dgm:prSet presAssocID="{A9FA0DAA-F656-4A4B-8E36-576B1BCD820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B2E99DCE-B515-448E-982B-342B01BE49B9}" type="pres">
      <dgm:prSet presAssocID="{A9FA0DAA-F656-4A4B-8E36-576B1BCD8201}" presName="spaceRect" presStyleCnt="0"/>
      <dgm:spPr/>
    </dgm:pt>
    <dgm:pt modelId="{1039994A-C01E-4B2A-935B-6EC92541B7DE}" type="pres">
      <dgm:prSet presAssocID="{A9FA0DAA-F656-4A4B-8E36-576B1BCD820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4DDD813-293C-44A6-B273-0C61F6E59A9E}" srcId="{848164A3-F31B-4830-8F3C-9CCAEF05D5BA}" destId="{C82758AF-A1F8-4D87-B7BD-DA82F27D5ADF}" srcOrd="0" destOrd="0" parTransId="{816CF96B-B014-41AF-9D32-844574F737A5}" sibTransId="{EA9CABEC-60E9-4ACF-8E23-A5BD20C21A04}"/>
    <dgm:cxn modelId="{ACE5FC24-124D-4921-8C3E-03C8A7DA3CC2}" type="presOf" srcId="{C82758AF-A1F8-4D87-B7BD-DA82F27D5ADF}" destId="{BEF2914D-4634-4539-BAC7-F7597952B815}" srcOrd="0" destOrd="0" presId="urn:microsoft.com/office/officeart/2018/2/layout/IconVerticalSolidList"/>
    <dgm:cxn modelId="{471BBE28-1AA6-4C2A-8F69-C00BFE8AD5B6}" srcId="{848164A3-F31B-4830-8F3C-9CCAEF05D5BA}" destId="{CF0D8BB2-F1F6-41C5-A6B7-61CEFD246395}" srcOrd="2" destOrd="0" parTransId="{FD903EA0-86FB-447A-A91F-938886297234}" sibTransId="{EDD81603-F398-416D-9335-269629420DC8}"/>
    <dgm:cxn modelId="{FC73BB36-C822-493E-BA7C-074DA7F036BB}" type="presOf" srcId="{A46FAAAA-4C76-4D2A-89C5-5A71D2D2E184}" destId="{F853A35E-1695-4B38-9564-D7C7617D399E}" srcOrd="0" destOrd="0" presId="urn:microsoft.com/office/officeart/2018/2/layout/IconVerticalSolidList"/>
    <dgm:cxn modelId="{4318717E-C2DC-446C-9CBF-CED2827AA8E7}" srcId="{848164A3-F31B-4830-8F3C-9CCAEF05D5BA}" destId="{A46FAAAA-4C76-4D2A-89C5-5A71D2D2E184}" srcOrd="1" destOrd="0" parTransId="{B4B71022-C4E2-4B2C-B87E-1D1BD07C3D05}" sibTransId="{0F952B71-CB81-435B-AF9C-E8A68B1D80B3}"/>
    <dgm:cxn modelId="{AA66A79A-8F0E-4290-8605-5EC064512871}" type="presOf" srcId="{848164A3-F31B-4830-8F3C-9CCAEF05D5BA}" destId="{9A59FB41-6AD0-4FFB-8A88-31D048A3B628}" srcOrd="0" destOrd="0" presId="urn:microsoft.com/office/officeart/2018/2/layout/IconVerticalSolidList"/>
    <dgm:cxn modelId="{D36A3FC8-2DC7-4B53-8C17-F8B121F9740D}" srcId="{848164A3-F31B-4830-8F3C-9CCAEF05D5BA}" destId="{A9FA0DAA-F656-4A4B-8E36-576B1BCD8201}" srcOrd="3" destOrd="0" parTransId="{D8B7DC1A-B913-4F14-A69D-B3E1B376102E}" sibTransId="{E02AA37A-4434-4F47-98AD-3255B04DF127}"/>
    <dgm:cxn modelId="{C1BBE5D1-4DFE-4221-97F0-A14060FE42CB}" type="presOf" srcId="{CF0D8BB2-F1F6-41C5-A6B7-61CEFD246395}" destId="{A7A11819-5B68-4206-A39F-813D48B9E2DA}" srcOrd="0" destOrd="0" presId="urn:microsoft.com/office/officeart/2018/2/layout/IconVerticalSolidList"/>
    <dgm:cxn modelId="{7054F3E3-E235-4C73-A5BD-16DA1CFE9903}" type="presOf" srcId="{A9FA0DAA-F656-4A4B-8E36-576B1BCD8201}" destId="{1039994A-C01E-4B2A-935B-6EC92541B7DE}" srcOrd="0" destOrd="0" presId="urn:microsoft.com/office/officeart/2018/2/layout/IconVerticalSolidList"/>
    <dgm:cxn modelId="{43BF6BAF-6024-4FAD-862F-836DA2430880}" type="presParOf" srcId="{9A59FB41-6AD0-4FFB-8A88-31D048A3B628}" destId="{DB73D839-03A3-47FF-8F12-F5E55F989F3A}" srcOrd="0" destOrd="0" presId="urn:microsoft.com/office/officeart/2018/2/layout/IconVerticalSolidList"/>
    <dgm:cxn modelId="{D5D24932-0E50-4E43-ABE2-ADAF9A5D921E}" type="presParOf" srcId="{DB73D839-03A3-47FF-8F12-F5E55F989F3A}" destId="{17912D02-D657-4A01-86A7-2E731C68C340}" srcOrd="0" destOrd="0" presId="urn:microsoft.com/office/officeart/2018/2/layout/IconVerticalSolidList"/>
    <dgm:cxn modelId="{AF3E5571-0527-4C19-A091-0E62BF4D9EDA}" type="presParOf" srcId="{DB73D839-03A3-47FF-8F12-F5E55F989F3A}" destId="{AD7F53D3-018C-4769-9066-5BA6ABE77F29}" srcOrd="1" destOrd="0" presId="urn:microsoft.com/office/officeart/2018/2/layout/IconVerticalSolidList"/>
    <dgm:cxn modelId="{88EA5F05-A918-48DA-9AF3-6931DF5BEF09}" type="presParOf" srcId="{DB73D839-03A3-47FF-8F12-F5E55F989F3A}" destId="{C73ACF21-B287-4089-A542-B59CD8F655F8}" srcOrd="2" destOrd="0" presId="urn:microsoft.com/office/officeart/2018/2/layout/IconVerticalSolidList"/>
    <dgm:cxn modelId="{5B50A5BB-35AA-4AC0-B0C6-29E659C84842}" type="presParOf" srcId="{DB73D839-03A3-47FF-8F12-F5E55F989F3A}" destId="{BEF2914D-4634-4539-BAC7-F7597952B815}" srcOrd="3" destOrd="0" presId="urn:microsoft.com/office/officeart/2018/2/layout/IconVerticalSolidList"/>
    <dgm:cxn modelId="{3BC3FA00-5B4C-44EB-9B8C-9BECEA1174B0}" type="presParOf" srcId="{9A59FB41-6AD0-4FFB-8A88-31D048A3B628}" destId="{41A0FEF8-8276-48CE-9C48-080144F50AB3}" srcOrd="1" destOrd="0" presId="urn:microsoft.com/office/officeart/2018/2/layout/IconVerticalSolidList"/>
    <dgm:cxn modelId="{830F1746-DBF0-4B33-8D00-FB2CA85E3AF6}" type="presParOf" srcId="{9A59FB41-6AD0-4FFB-8A88-31D048A3B628}" destId="{A94E9B6A-1D8F-409F-AEF3-F988D418C357}" srcOrd="2" destOrd="0" presId="urn:microsoft.com/office/officeart/2018/2/layout/IconVerticalSolidList"/>
    <dgm:cxn modelId="{602CBC59-146C-4718-A3A7-C6FBC071EF4E}" type="presParOf" srcId="{A94E9B6A-1D8F-409F-AEF3-F988D418C357}" destId="{44187CCA-514A-4212-A8D0-C2092A511979}" srcOrd="0" destOrd="0" presId="urn:microsoft.com/office/officeart/2018/2/layout/IconVerticalSolidList"/>
    <dgm:cxn modelId="{E657CC3B-C7FD-4B68-A482-F3529DB15F9A}" type="presParOf" srcId="{A94E9B6A-1D8F-409F-AEF3-F988D418C357}" destId="{8FA977A8-3825-45F3-8DDC-F6AC484C9697}" srcOrd="1" destOrd="0" presId="urn:microsoft.com/office/officeart/2018/2/layout/IconVerticalSolidList"/>
    <dgm:cxn modelId="{1B5A1A11-0A3C-4F37-B77E-0EE9EC0DF7F6}" type="presParOf" srcId="{A94E9B6A-1D8F-409F-AEF3-F988D418C357}" destId="{0A4728BC-D8D0-494D-88FE-748FD8121B1B}" srcOrd="2" destOrd="0" presId="urn:microsoft.com/office/officeart/2018/2/layout/IconVerticalSolidList"/>
    <dgm:cxn modelId="{018461B1-0C6E-4D86-816D-DD417F399FA5}" type="presParOf" srcId="{A94E9B6A-1D8F-409F-AEF3-F988D418C357}" destId="{F853A35E-1695-4B38-9564-D7C7617D399E}" srcOrd="3" destOrd="0" presId="urn:microsoft.com/office/officeart/2018/2/layout/IconVerticalSolidList"/>
    <dgm:cxn modelId="{50A5858A-1B65-4258-9D51-FDC53A51A484}" type="presParOf" srcId="{9A59FB41-6AD0-4FFB-8A88-31D048A3B628}" destId="{61D4F4F3-6107-4B22-B29D-FC4D16E6B41B}" srcOrd="3" destOrd="0" presId="urn:microsoft.com/office/officeart/2018/2/layout/IconVerticalSolidList"/>
    <dgm:cxn modelId="{E1B707EB-3A6E-4EB6-B971-D97C5F7529DD}" type="presParOf" srcId="{9A59FB41-6AD0-4FFB-8A88-31D048A3B628}" destId="{57F594AB-C928-4424-ABDC-0EED66EA9F98}" srcOrd="4" destOrd="0" presId="urn:microsoft.com/office/officeart/2018/2/layout/IconVerticalSolidList"/>
    <dgm:cxn modelId="{9BBFFADC-5F30-4D71-97BD-EB6FD529CCD7}" type="presParOf" srcId="{57F594AB-C928-4424-ABDC-0EED66EA9F98}" destId="{F5BEA031-896B-4F98-B3F1-AE2841D7F46F}" srcOrd="0" destOrd="0" presId="urn:microsoft.com/office/officeart/2018/2/layout/IconVerticalSolidList"/>
    <dgm:cxn modelId="{D804AB52-394F-4AFA-9A86-F69332DD9362}" type="presParOf" srcId="{57F594AB-C928-4424-ABDC-0EED66EA9F98}" destId="{1B9B5F40-62C4-4D7B-86C6-8473E4AF9FB9}" srcOrd="1" destOrd="0" presId="urn:microsoft.com/office/officeart/2018/2/layout/IconVerticalSolidList"/>
    <dgm:cxn modelId="{CAA3FA30-E49E-43FD-9F30-5DCB8C991BD6}" type="presParOf" srcId="{57F594AB-C928-4424-ABDC-0EED66EA9F98}" destId="{BD69CCF8-3630-45E8-B30D-56D2E2D30581}" srcOrd="2" destOrd="0" presId="urn:microsoft.com/office/officeart/2018/2/layout/IconVerticalSolidList"/>
    <dgm:cxn modelId="{0BB62BA0-75C1-4B4B-A7F6-EE92971430D9}" type="presParOf" srcId="{57F594AB-C928-4424-ABDC-0EED66EA9F98}" destId="{A7A11819-5B68-4206-A39F-813D48B9E2DA}" srcOrd="3" destOrd="0" presId="urn:microsoft.com/office/officeart/2018/2/layout/IconVerticalSolidList"/>
    <dgm:cxn modelId="{AFA3D7EE-5DA3-45AB-BF64-745777FDAB84}" type="presParOf" srcId="{9A59FB41-6AD0-4FFB-8A88-31D048A3B628}" destId="{5014976A-E208-42A1-860E-C2DB6E293068}" srcOrd="5" destOrd="0" presId="urn:microsoft.com/office/officeart/2018/2/layout/IconVerticalSolidList"/>
    <dgm:cxn modelId="{9D91CA1C-BC18-4289-8F44-158B46EB37A6}" type="presParOf" srcId="{9A59FB41-6AD0-4FFB-8A88-31D048A3B628}" destId="{4436D3B0-92BF-4B9D-93AE-2B6C54C9A9B3}" srcOrd="6" destOrd="0" presId="urn:microsoft.com/office/officeart/2018/2/layout/IconVerticalSolidList"/>
    <dgm:cxn modelId="{98B27933-CDDB-405F-89F2-684D248D5F34}" type="presParOf" srcId="{4436D3B0-92BF-4B9D-93AE-2B6C54C9A9B3}" destId="{98772DCE-9063-420D-B00C-7B7EE3D2F53F}" srcOrd="0" destOrd="0" presId="urn:microsoft.com/office/officeart/2018/2/layout/IconVerticalSolidList"/>
    <dgm:cxn modelId="{EB773390-8C68-474B-BBCD-B30A5CE524BA}" type="presParOf" srcId="{4436D3B0-92BF-4B9D-93AE-2B6C54C9A9B3}" destId="{C439F0A4-145C-4B77-9F9F-FBA58A648A3C}" srcOrd="1" destOrd="0" presId="urn:microsoft.com/office/officeart/2018/2/layout/IconVerticalSolidList"/>
    <dgm:cxn modelId="{5F2C6FDB-4FED-4895-AD76-CB5FF1E77352}" type="presParOf" srcId="{4436D3B0-92BF-4B9D-93AE-2B6C54C9A9B3}" destId="{B2E99DCE-B515-448E-982B-342B01BE49B9}" srcOrd="2" destOrd="0" presId="urn:microsoft.com/office/officeart/2018/2/layout/IconVerticalSolidList"/>
    <dgm:cxn modelId="{2764932A-B146-4DFE-A6CB-EAD6C61CF430}" type="presParOf" srcId="{4436D3B0-92BF-4B9D-93AE-2B6C54C9A9B3}" destId="{1039994A-C01E-4B2A-935B-6EC92541B7D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12D02-D657-4A01-86A7-2E731C68C340}">
      <dsp:nvSpPr>
        <dsp:cNvPr id="0" name=""/>
        <dsp:cNvSpPr/>
      </dsp:nvSpPr>
      <dsp:spPr>
        <a:xfrm>
          <a:off x="0" y="3"/>
          <a:ext cx="4691043" cy="115540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F53D3-018C-4769-9066-5BA6ABE77F29}">
      <dsp:nvSpPr>
        <dsp:cNvPr id="0" name=""/>
        <dsp:cNvSpPr/>
      </dsp:nvSpPr>
      <dsp:spPr>
        <a:xfrm>
          <a:off x="349511" y="262246"/>
          <a:ext cx="635474" cy="6354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F2914D-4634-4539-BAC7-F7597952B815}">
      <dsp:nvSpPr>
        <dsp:cNvPr id="0" name=""/>
        <dsp:cNvSpPr/>
      </dsp:nvSpPr>
      <dsp:spPr>
        <a:xfrm>
          <a:off x="1334496" y="2279"/>
          <a:ext cx="3356546" cy="1155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81" tIns="122281" rIns="122281" bIns="1222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Report your suspicions early to avoid problems getting worse</a:t>
          </a:r>
        </a:p>
      </dsp:txBody>
      <dsp:txXfrm>
        <a:off x="1334496" y="2279"/>
        <a:ext cx="3356546" cy="1155408"/>
      </dsp:txXfrm>
    </dsp:sp>
    <dsp:sp modelId="{44187CCA-514A-4212-A8D0-C2092A511979}">
      <dsp:nvSpPr>
        <dsp:cNvPr id="0" name=""/>
        <dsp:cNvSpPr/>
      </dsp:nvSpPr>
      <dsp:spPr>
        <a:xfrm>
          <a:off x="0" y="1446540"/>
          <a:ext cx="4691043" cy="115540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977A8-3825-45F3-8DDC-F6AC484C9697}">
      <dsp:nvSpPr>
        <dsp:cNvPr id="0" name=""/>
        <dsp:cNvSpPr/>
      </dsp:nvSpPr>
      <dsp:spPr>
        <a:xfrm>
          <a:off x="349511" y="1706507"/>
          <a:ext cx="635474" cy="6354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53A35E-1695-4B38-9564-D7C7617D399E}">
      <dsp:nvSpPr>
        <dsp:cNvPr id="0" name=""/>
        <dsp:cNvSpPr/>
      </dsp:nvSpPr>
      <dsp:spPr>
        <a:xfrm>
          <a:off x="1334496" y="1446540"/>
          <a:ext cx="3356546" cy="1155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81" tIns="122281" rIns="122281" bIns="1222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Your call can be confidential and can be made anonymously</a:t>
          </a:r>
        </a:p>
      </dsp:txBody>
      <dsp:txXfrm>
        <a:off x="1334496" y="1446540"/>
        <a:ext cx="3356546" cy="1155408"/>
      </dsp:txXfrm>
    </dsp:sp>
    <dsp:sp modelId="{F5BEA031-896B-4F98-B3F1-AE2841D7F46F}">
      <dsp:nvSpPr>
        <dsp:cNvPr id="0" name=""/>
        <dsp:cNvSpPr/>
      </dsp:nvSpPr>
      <dsp:spPr>
        <a:xfrm>
          <a:off x="0" y="2890801"/>
          <a:ext cx="4691043" cy="115540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9B5F40-62C4-4D7B-86C6-8473E4AF9FB9}">
      <dsp:nvSpPr>
        <dsp:cNvPr id="0" name=""/>
        <dsp:cNvSpPr/>
      </dsp:nvSpPr>
      <dsp:spPr>
        <a:xfrm>
          <a:off x="349511" y="3150767"/>
          <a:ext cx="635474" cy="6354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A11819-5B68-4206-A39F-813D48B9E2DA}">
      <dsp:nvSpPr>
        <dsp:cNvPr id="0" name=""/>
        <dsp:cNvSpPr/>
      </dsp:nvSpPr>
      <dsp:spPr>
        <a:xfrm>
          <a:off x="1334496" y="2890801"/>
          <a:ext cx="3356546" cy="1155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81" tIns="122281" rIns="122281" bIns="1222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LSC Grant Assurances protect you from retaliation for reporting</a:t>
          </a:r>
        </a:p>
      </dsp:txBody>
      <dsp:txXfrm>
        <a:off x="1334496" y="2890801"/>
        <a:ext cx="3356546" cy="1155408"/>
      </dsp:txXfrm>
    </dsp:sp>
    <dsp:sp modelId="{98772DCE-9063-420D-B00C-7B7EE3D2F53F}">
      <dsp:nvSpPr>
        <dsp:cNvPr id="0" name=""/>
        <dsp:cNvSpPr/>
      </dsp:nvSpPr>
      <dsp:spPr>
        <a:xfrm>
          <a:off x="0" y="4337341"/>
          <a:ext cx="4691043" cy="11554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9F0A4-145C-4B77-9F9F-FBA58A648A3C}">
      <dsp:nvSpPr>
        <dsp:cNvPr id="0" name=""/>
        <dsp:cNvSpPr/>
      </dsp:nvSpPr>
      <dsp:spPr>
        <a:xfrm>
          <a:off x="349511" y="4595028"/>
          <a:ext cx="635474" cy="63547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9994A-C01E-4B2A-935B-6EC92541B7DE}">
      <dsp:nvSpPr>
        <dsp:cNvPr id="0" name=""/>
        <dsp:cNvSpPr/>
      </dsp:nvSpPr>
      <dsp:spPr>
        <a:xfrm>
          <a:off x="1334496" y="4335061"/>
          <a:ext cx="3356546" cy="11554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281" tIns="122281" rIns="122281" bIns="12228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LSC programs have to promptly report fraud to the OIG</a:t>
          </a:r>
        </a:p>
      </dsp:txBody>
      <dsp:txXfrm>
        <a:off x="1334496" y="4335061"/>
        <a:ext cx="3356546" cy="11554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31622-F4BA-49C7-9F1F-70AE3CF0BC21}" type="datetimeFigureOut">
              <a:rPr lang="en-US" smtClean="0"/>
              <a:t>9/14/20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343E99-102A-4E0D-ACEE-520C44A0B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80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70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891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8E39-C9EE-4ADE-8496-2753B3812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8894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636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48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3812E-4F1B-435E-83FE-E58784C8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46581" rIns="93157" bIns="46581" anchor="b"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547108-4C2A-4FB1-976F-271D150D0F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413250"/>
          </a:xfrm>
        </p:spPr>
        <p:txBody>
          <a:bodyPr/>
          <a:lstStyle/>
          <a:p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13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857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79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3812E-4F1B-435E-83FE-E58784C8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46581" rIns="93157" bIns="46581" anchor="b"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547108-4C2A-4FB1-976F-271D150D0F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41325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621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040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46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94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3812E-4F1B-435E-83FE-E58784C8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46581" rIns="93157" bIns="46581" anchor="b"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547108-4C2A-4FB1-976F-271D150D0F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41325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11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71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7693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3812E-4F1B-435E-83FE-E58784C8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46581" rIns="93157" bIns="46581" anchor="b"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547108-4C2A-4FB1-976F-271D150D0F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41325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9280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429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52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3812E-4F1B-435E-83FE-E58784C8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46581" rIns="93157" bIns="46581" anchor="b"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547108-4C2A-4FB1-976F-271D150D0F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41325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342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54868-56F1-4F65-8CAC-3A0A1DE3B4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379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01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D3812E-4F1B-435E-83FE-E58784C899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7" tIns="46581" rIns="93157" bIns="46581" anchor="b"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547108-4C2A-4FB1-976F-271D150D0F9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70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41325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spcBef>
                <a:spcPts val="0"/>
              </a:spcBef>
            </a:pP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074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ECF939-BC67-4423-8C90-098ACEAF06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l" eaLnBrk="1" hangingPunct="1"/>
            <a:endParaRPr lang="en-US" sz="1100" b="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883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Hi I am Kathryn Silvestri, Investigative Counsel with the OIG. I will be presenting slides 31 through 36. The first 3 slides will describe examples of investigations into violations of LSC regulations conducted by our office and best practices for preventing regulatory violations.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6146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1st example: a grantee employee that was unaware of LSC restrictions regarding political activity inserted a partisan political cartoon into a grantee pamplet
2nd example: cases involving grantees receiving emails to support political candidates. one case intentional another case employee did not check email contact list before sending
3rd example: grantee employee knowingly used grantee time and resources to assist ineligible clients
4th example: grantee payment practice to a PAI attorney resulted in a double payment that resulted in QC in order for LSC to recoup its funds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815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list of best practices aimed at preventing violations of LSC regulations
-Dont just have employees review LSC regulations upon hiring, create policies and procedures that inform staff and that are aimed at preventing violations
-Some examples of regulatory investigations included grantee employees that violated LSC regulations due to being unware of the restriction. Annual trainings would likely have prevented these issues
-Create a practice to informs all grantee employees when regulations are changed or when LSC releases new guidance
-Grantee policies and trainings should encourage staff to report potential regulatory concerns; if the employee is reporting a intentional violation ensure the employee is protected with a whistleblower policy
- if a grantee suspects a violation by an employee, conduct internet searches to determine if indicators exist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3346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the next three slides, I will provide examples of conflicts of interest and best practices for preventing issues related to conflicts of interest.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201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Several OIG investigations have included conflicts of interest that were created for the purpose of carrying out a fraud. In this example the ED of a subgrantee had her husband register a cleaning business. The ED did not report to the CFO or the Board that a cleaning business belonging to her husband would be contracted with. Each month the ED would have the subgrantee pay the business as a way to direct additional money to her family. The cleaning business never actually provided a cleaning service to the grantee.
An additional example of a conflict of interest used to carryout a fraudulent scheme was a grantee employee that directed the grantee to contract with a preferred vendor in order for the grantee employee to receive a kickback from the vendor.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173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659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062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DD1721D9-1BB4-45EF-A43F-79382E579D55}" type="slidenum">
              <a:rPr lang="en-US" smtClean="0">
                <a:latin typeface="Arial" charset="0"/>
              </a:rPr>
              <a:pPr/>
              <a:t>38</a:t>
            </a:fld>
            <a:endParaRPr lang="en-US" dirty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1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48DFE4EE-5BEF-41D2-9A48-962184C57588}" type="slidenum">
              <a:rPr lang="en-US" smtClean="0">
                <a:latin typeface="Arial" charset="0"/>
              </a:rPr>
              <a:pPr/>
              <a:t>39</a:t>
            </a:fld>
            <a:endParaRPr lang="en-US" dirty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eaLnBrk="1" hangingPunct="1"/>
            <a:endParaRPr lang="en-US" b="1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05350-6FFC-4246-B4A1-3CCFF18449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eaLnBrk="1" hangingPunct="1"/>
            <a:endParaRPr lang="en-US" b="1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464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DFE4EE-5BEF-41D2-9A48-962184C575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0216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05350-6FFC-4246-B4A1-3CCFF18449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r" eaLnBrk="1" hangingPunct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069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z="1100" dirty="0">
              <a:latin typeface="+mn-lt"/>
              <a:cs typeface="Times New Roman" pitchFamily="18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52A92-0E63-421F-8E20-3BE1572F96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49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B22E3-B1EF-4E08-9788-B846AF390B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03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9D45F-F07D-428F-B134-ABADB87CD3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100" dirty="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31863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31863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318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C78E39-C9EE-4ADE-8496-2753B3812F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318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z="1100" dirty="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5837A-606B-4939-892A-D6CB7DD59935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79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F3B35-F6A3-45DA-B091-949B4FF7CB65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4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47504-8699-4C31-8EB0-6A2844F963F1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480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E8C9E-EEA9-4609-ACA5-1D938BCDC948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28459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7590D-8505-4E0A-AD2B-4B028E375FAB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83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1C5D-89C9-4964-B191-43D0F09ECB23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22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171DE-AE2A-46C5-8E64-B6E46BAE635A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90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620B9-53BA-4E85-B074-99A29A3FC2B8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3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A28F-8E83-41EC-A5E1-3F1A6E20670B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77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FE4F-C6B6-4218-A811-55AB0CC1C335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55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E15B3-6726-4C48-80BC-2077A0008595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74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14F3-EA46-43BA-A26B-D245CD88C248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39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12CD-7923-4B60-8C97-1D5A6B52498D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6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5F77-0240-44BA-9743-3275A22DA7F4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5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B363F-D735-4F6F-98EE-34B3E6B6DFE6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3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5DBF3-B3A9-464A-9EC5-7077128001CA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8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10CB-89A6-4A7B-8619-7E6D33B2F3EB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0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 u="none"/>
          </a:p>
        </p:txBody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ABE8C9E-EEA9-4609-ACA5-1D938BCDC948}" type="datetime1">
              <a:rPr lang="en-US" smtClean="0"/>
              <a:t>9/14/20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CB1A7-3965-4947-B416-1C074B5F718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374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u="none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1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audio" Target="../media/media11.mp3"/><Relationship Id="rId5" Type="http://schemas.microsoft.com/office/2007/relationships/media" Target="../media/media11.mp3"/><Relationship Id="rId4" Type="http://schemas.openxmlformats.org/officeDocument/2006/relationships/tags" Target="../tags/tag20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p3"/><Relationship Id="rId7" Type="http://schemas.openxmlformats.org/officeDocument/2006/relationships/image" Target="../media/image2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audio" Target="../media/media14.mp3"/><Relationship Id="rId5" Type="http://schemas.microsoft.com/office/2007/relationships/media" Target="../media/media14.mp3"/><Relationship Id="rId4" Type="http://schemas.openxmlformats.org/officeDocument/2006/relationships/tags" Target="../tags/tag29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2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5.mp3"/><Relationship Id="rId4" Type="http://schemas.microsoft.com/office/2007/relationships/media" Target="../media/media15.mp3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p3"/><Relationship Id="rId7" Type="http://schemas.openxmlformats.org/officeDocument/2006/relationships/image" Target="../media/image2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1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7.mp3"/><Relationship Id="rId4" Type="http://schemas.microsoft.com/office/2007/relationships/media" Target="../media/media17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0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p3"/><Relationship Id="rId4" Type="http://schemas.microsoft.com/office/2007/relationships/media" Target="../media/media18.mp3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2.pn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5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0.mp3"/><Relationship Id="rId4" Type="http://schemas.microsoft.com/office/2007/relationships/media" Target="../media/media20.mp3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8.xml"/><Relationship Id="rId7" Type="http://schemas.openxmlformats.org/officeDocument/2006/relationships/notesSlide" Target="../notesSlides/notesSlide2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1.mp3"/><Relationship Id="rId4" Type="http://schemas.microsoft.com/office/2007/relationships/media" Target="../media/media21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p3"/><Relationship Id="rId2" Type="http://schemas.microsoft.com/office/2007/relationships/media" Target="../media/media22.mp3"/><Relationship Id="rId1" Type="http://schemas.openxmlformats.org/officeDocument/2006/relationships/tags" Target="../tags/tag49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p3"/><Relationship Id="rId2" Type="http://schemas.microsoft.com/office/2007/relationships/media" Target="../media/media23.mp3"/><Relationship Id="rId1" Type="http://schemas.openxmlformats.org/officeDocument/2006/relationships/tags" Target="../tags/tag50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p3"/><Relationship Id="rId2" Type="http://schemas.microsoft.com/office/2007/relationships/media" Target="../media/media24.mp3"/><Relationship Id="rId1" Type="http://schemas.openxmlformats.org/officeDocument/2006/relationships/tags" Target="../tags/tag5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p3"/><Relationship Id="rId2" Type="http://schemas.microsoft.com/office/2007/relationships/media" Target="../media/media25.mp3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p3"/><Relationship Id="rId2" Type="http://schemas.microsoft.com/office/2007/relationships/media" Target="../media/media26.mp3"/><Relationship Id="rId1" Type="http://schemas.openxmlformats.org/officeDocument/2006/relationships/tags" Target="../tags/tag5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p3"/><Relationship Id="rId2" Type="http://schemas.microsoft.com/office/2007/relationships/media" Target="../media/media27.mp3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p3"/><Relationship Id="rId7" Type="http://schemas.openxmlformats.org/officeDocument/2006/relationships/image" Target="../media/image2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p3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audio" Target="../media/media29.mp3"/><Relationship Id="rId5" Type="http://schemas.microsoft.com/office/2007/relationships/media" Target="../media/media29.mp3"/><Relationship Id="rId4" Type="http://schemas.openxmlformats.org/officeDocument/2006/relationships/tags" Target="../tags/tag60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3.xml"/><Relationship Id="rId7" Type="http://schemas.openxmlformats.org/officeDocument/2006/relationships/notesSlide" Target="../notesSlides/notesSlide30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0.mp3"/><Relationship Id="rId4" Type="http://schemas.microsoft.com/office/2007/relationships/media" Target="../media/media30.mp3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31.mp3"/><Relationship Id="rId7" Type="http://schemas.openxmlformats.org/officeDocument/2006/relationships/image" Target="../media/image2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p3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8.xml"/><Relationship Id="rId7" Type="http://schemas.openxmlformats.org/officeDocument/2006/relationships/notesSlide" Target="../notesSlides/notesSlide3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2.mp3"/><Relationship Id="rId4" Type="http://schemas.microsoft.com/office/2007/relationships/media" Target="../media/media32.mp3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1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3.mp3"/><Relationship Id="rId4" Type="http://schemas.microsoft.com/office/2007/relationships/media" Target="../media/media33.mp3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34.mp3"/><Relationship Id="rId7" Type="http://schemas.openxmlformats.org/officeDocument/2006/relationships/image" Target="../media/image2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4.mp3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6.xml"/><Relationship Id="rId7" Type="http://schemas.openxmlformats.org/officeDocument/2006/relationships/notesSlide" Target="../notesSlides/notesSlide35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5.mp3"/><Relationship Id="rId4" Type="http://schemas.microsoft.com/office/2007/relationships/media" Target="../media/media35.mp3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9.xml"/><Relationship Id="rId7" Type="http://schemas.openxmlformats.org/officeDocument/2006/relationships/notesSlide" Target="../notesSlides/notesSlide36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36.mp3"/><Relationship Id="rId4" Type="http://schemas.microsoft.com/office/2007/relationships/media" Target="../media/media36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8.xml"/><Relationship Id="rId9" Type="http://schemas.microsoft.com/office/2007/relationships/diagramDrawing" Target="../diagrams/drawing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sv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14.png"/><Relationship Id="rId5" Type="http://schemas.openxmlformats.org/officeDocument/2006/relationships/hyperlink" Target="mailto:hotline@oig.lsc.gov" TargetMode="External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2.png"/><Relationship Id="rId2" Type="http://schemas.microsoft.com/office/2007/relationships/media" Target="../media/media4.mp3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7" Type="http://schemas.openxmlformats.org/officeDocument/2006/relationships/image" Target="../media/image2.png"/><Relationship Id="rId2" Type="http://schemas.microsoft.com/office/2007/relationships/media" Target="../media/media5.mp3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2.png"/><Relationship Id="rId2" Type="http://schemas.microsoft.com/office/2007/relationships/media" Target="../media/media6.mp3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.png"/><Relationship Id="rId2" Type="http://schemas.microsoft.com/office/2007/relationships/media" Target="../media/media7.mp3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5" Type="http://schemas.openxmlformats.org/officeDocument/2006/relationships/audio" Target="../media/media8.mp3"/><Relationship Id="rId4" Type="http://schemas.microsoft.com/office/2007/relationships/media" Target="../media/media8.mp3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4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mp3"/><Relationship Id="rId4" Type="http://schemas.microsoft.com/office/2007/relationships/media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26E485-5B6B-49DA-BA8C-B8A7DD6D6887}"/>
              </a:ext>
            </a:extLst>
          </p:cNvPr>
          <p:cNvSpPr txBox="1"/>
          <p:nvPr/>
        </p:nvSpPr>
        <p:spPr>
          <a:xfrm>
            <a:off x="4958970" y="2628900"/>
            <a:ext cx="4642231" cy="19337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spc="-120" dirty="0">
              <a:solidFill>
                <a:srgbClr val="EBEBEB"/>
              </a:solidFill>
              <a:latin typeface="Century Gothic" panose="020B0502020202020204"/>
            </a:endParaRP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spc="-120" dirty="0">
                <a:solidFill>
                  <a:srgbClr val="EBEBEB"/>
                </a:solidFill>
                <a:latin typeface="Century Gothic" panose="020B0502020202020204"/>
              </a:rPr>
              <a:t>FRAUD AWARENESS </a:t>
            </a: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800" spc="-120" dirty="0">
                <a:solidFill>
                  <a:srgbClr val="EBEBEB"/>
                </a:solidFill>
                <a:latin typeface="Century Gothic" panose="020B0502020202020204"/>
              </a:rPr>
              <a:t>BRIEFING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000" spc="-120" dirty="0">
              <a:solidFill>
                <a:srgbClr val="EBEBEB"/>
              </a:solidFill>
              <a:latin typeface="Century Gothic" panose="020B0502020202020204"/>
            </a:endParaRP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spc="-120" dirty="0">
              <a:solidFill>
                <a:srgbClr val="EBEBEB"/>
              </a:solidFill>
              <a:latin typeface="Century Gothic" panose="020B0502020202020204"/>
            </a:endParaRP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spc="-120" dirty="0">
              <a:solidFill>
                <a:srgbClr val="EBEBEB"/>
              </a:solidFill>
              <a:latin typeface="Century Gothic" panose="020B0502020202020204"/>
            </a:endParaRP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spc="-120" dirty="0">
                <a:solidFill>
                  <a:srgbClr val="EBEBEB"/>
                </a:solidFill>
                <a:latin typeface="Century Gothic" panose="020B0502020202020204"/>
              </a:rPr>
              <a:t>l</a:t>
            </a:r>
          </a:p>
          <a:p>
            <a:pPr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900" spc="-120" dirty="0">
              <a:solidFill>
                <a:srgbClr val="EBEBEB"/>
              </a:solidFill>
              <a:latin typeface="Century Gothic" panose="020B0502020202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9DCD2-9822-49AB-98E7-07AD17B1C63A}"/>
              </a:ext>
            </a:extLst>
          </p:cNvPr>
          <p:cNvSpPr txBox="1"/>
          <p:nvPr/>
        </p:nvSpPr>
        <p:spPr>
          <a:xfrm>
            <a:off x="2819401" y="4800601"/>
            <a:ext cx="5483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prstClr val="white"/>
                </a:solidFill>
                <a:latin typeface="Century Gothic" panose="020B0502020202020204"/>
              </a:rPr>
              <a:t>Legal Services Corporation</a:t>
            </a:r>
          </a:p>
          <a:p>
            <a:pPr defTabSz="457200"/>
            <a:r>
              <a:rPr lang="en-US" sz="2800" dirty="0">
                <a:solidFill>
                  <a:prstClr val="white"/>
                </a:solidFill>
                <a:latin typeface="Century Gothic" panose="020B0502020202020204"/>
              </a:rPr>
              <a:t>Office of Inspector General</a:t>
            </a:r>
          </a:p>
        </p:txBody>
      </p:sp>
      <p:pic>
        <p:nvPicPr>
          <p:cNvPr id="8" name="1716512035">
            <a:hlinkClick r:id="" action="ppaction://media"/>
            <a:extLst>
              <a:ext uri="{FF2B5EF4-FFF2-40B4-BE49-F238E27FC236}">
                <a16:creationId xmlns:a16="http://schemas.microsoft.com/office/drawing/2014/main" id="{1FB531B0-BA11-4A75-B868-1C2810803C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64193" y="5551508"/>
            <a:ext cx="406400" cy="40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8149A5-5B7A-4FA4-BD2C-779DEB4AA9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8123" y="2057399"/>
            <a:ext cx="2200847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76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96"/>
    </mc:Choice>
    <mc:Fallback xmlns="">
      <p:transition spd="slow" advTm="67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" objId="8"/>
        <p14:stopEvt time="67096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98C346-683B-4451-A57C-C143AD0F4B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97819" y="3269278"/>
            <a:ext cx="779636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/>
              </a:rPr>
              <a:t>ACCOUNTING FRAUD</a:t>
            </a:r>
          </a:p>
        </p:txBody>
      </p:sp>
      <p:pic>
        <p:nvPicPr>
          <p:cNvPr id="3" name="1806558309">
            <a:hlinkClick r:id="" action="ppaction://media"/>
            <a:extLst>
              <a:ext uri="{FF2B5EF4-FFF2-40B4-BE49-F238E27FC236}">
                <a16:creationId xmlns:a16="http://schemas.microsoft.com/office/drawing/2014/main" id="{61AF8CEE-1210-4C8A-BE49-5EEF027552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7494" y="571020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9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8"/>
    </mc:Choice>
    <mc:Fallback xmlns="">
      <p:transition spd="slow" advTm="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7442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327885" y="1059736"/>
            <a:ext cx="7530175" cy="1228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ctr" defTabSz="457200"/>
            <a:r>
              <a:rPr lang="en-US" sz="4000" b="1" dirty="0">
                <a:solidFill>
                  <a:srgbClr val="F8F8F8"/>
                </a:solidFill>
                <a:latin typeface="Century Gothic" panose="020B0502020202020204"/>
                <a:ea typeface="Lucida Sans Unicode" pitchFamily="34" charset="0"/>
                <a:cs typeface="Arial" pitchFamily="34" charset="0"/>
              </a:rPr>
              <a:t>ACCOUNTING FRAUD CASE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C6071-A326-4BD7-98B1-F77DE102A37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553200" y="2757423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u="sng" dirty="0">
                <a:solidFill>
                  <a:prstClr val="white"/>
                </a:solidFill>
                <a:latin typeface="Century Gothic" panose="020B0502020202020204"/>
              </a:rPr>
              <a:t>CHERI’S “WANDA-LUST”</a:t>
            </a:r>
          </a:p>
          <a:p>
            <a:pPr defTabSz="457200"/>
            <a:endParaRPr lang="en-US" sz="2000" u="sng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r>
              <a:rPr lang="en-US" sz="2000" dirty="0">
                <a:solidFill>
                  <a:prstClr val="white"/>
                </a:solidFill>
                <a:latin typeface="Century Gothic" panose="020B0502020202020204"/>
              </a:rPr>
              <a:t>OFFICE MANAGER WROTE PROGRAM CHECKS TO HERSELF</a:t>
            </a:r>
          </a:p>
          <a:p>
            <a:pPr defTabSz="457200"/>
            <a:endParaRPr lang="en-US" sz="20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endParaRPr lang="en-US" sz="20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endParaRPr lang="en-US" sz="20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r>
              <a:rPr lang="en-US" sz="2000" dirty="0">
                <a:solidFill>
                  <a:prstClr val="white"/>
                </a:solidFill>
                <a:latin typeface="Century Gothic" panose="020B0502020202020204"/>
              </a:rPr>
              <a:t>TOTAL FRAUD OVER $195,000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19DA4-10DC-43E7-91F0-355441ADA8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590800" y="2743200"/>
            <a:ext cx="32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000" u="sng" dirty="0">
                <a:solidFill>
                  <a:prstClr val="white"/>
                </a:solidFill>
                <a:latin typeface="Century Gothic" panose="020B0502020202020204"/>
              </a:rPr>
              <a:t>BENNY’S MISSING GOODS</a:t>
            </a:r>
          </a:p>
          <a:p>
            <a:pPr defTabSz="457200"/>
            <a:endParaRPr lang="en-US" sz="20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r>
              <a:rPr lang="en-US" sz="2000" dirty="0">
                <a:solidFill>
                  <a:prstClr val="white"/>
                </a:solidFill>
                <a:latin typeface="Century Gothic" panose="020B0502020202020204"/>
              </a:rPr>
              <a:t>CFO STOLE PROGRAM FUNDS BY CREATING A BOGUS OFFICE SUPPLY COMPANY</a:t>
            </a:r>
          </a:p>
          <a:p>
            <a:pPr defTabSz="457200"/>
            <a:endParaRPr lang="en-US" sz="20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/>
            <a:r>
              <a:rPr lang="en-US" sz="2000" dirty="0">
                <a:solidFill>
                  <a:prstClr val="white"/>
                </a:solidFill>
                <a:latin typeface="Century Gothic" panose="020B0502020202020204"/>
              </a:rPr>
              <a:t>Total Fraud Over 1.2 Million</a:t>
            </a:r>
          </a:p>
        </p:txBody>
      </p:sp>
      <p:pic>
        <p:nvPicPr>
          <p:cNvPr id="2" name="231538616">
            <a:hlinkClick r:id="" action="ppaction://media"/>
            <a:extLst>
              <a:ext uri="{FF2B5EF4-FFF2-40B4-BE49-F238E27FC236}">
                <a16:creationId xmlns:a16="http://schemas.microsoft.com/office/drawing/2014/main" id="{B288CA3F-F998-46DD-832D-321AF05ECCB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28712" y="567335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97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000"/>
    </mc:Choice>
    <mc:Fallback xmlns="">
      <p:transition spd="slow" advTm="30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5" objId="2"/>
        <p14:stopEvt time="300914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23076" y="2646351"/>
            <a:ext cx="8056754" cy="4200063"/>
          </a:xfrm>
        </p:spPr>
        <p:txBody>
          <a:bodyPr vert="horz" lIns="91440" tIns="45720" rIns="91440" bIns="45720" numCol="2" rtlCol="0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+mj-lt"/>
              </a:rPr>
              <a:t>Monthly bank reconciliations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Positive pay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Separation of duties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Reconcile questionable purchases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Rotating IPAs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  <a:latin typeface="+mj-lt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dirty="0"/>
              <a:t>Sufficient fiscal oversight from the ED and the Board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At least one week of consecutive leave for fiscal staff</a:t>
            </a:r>
          </a:p>
          <a:p>
            <a:r>
              <a:rPr lang="en-US" dirty="0">
                <a:solidFill>
                  <a:schemeClr val="tx1"/>
                </a:solidFill>
                <a:latin typeface="+mj-lt"/>
              </a:rPr>
              <a:t>Strong whistleblower policy</a:t>
            </a:r>
          </a:p>
          <a:p>
            <a:pPr marL="0" indent="0"/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3904AD-C82F-4241-916B-E80DB42A68B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28646" y="1075103"/>
            <a:ext cx="7790598" cy="1163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prstClr val="white"/>
                </a:solidFill>
                <a:latin typeface="Century Gothic" panose="020B0502020202020204"/>
              </a:rPr>
              <a:t>ACCOUNTING FRAUD: </a:t>
            </a:r>
            <a:r>
              <a:rPr lang="en-US" sz="3600" b="1" dirty="0">
                <a:solidFill>
                  <a:prstClr val="white"/>
                </a:solidFill>
                <a:latin typeface="Century Gothic" panose="020B0502020202020204"/>
              </a:rPr>
              <a:t>PREVENTION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4000" b="1" spc="-12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4" name="363153737">
            <a:hlinkClick r:id="" action="ppaction://media"/>
            <a:extLst>
              <a:ext uri="{FF2B5EF4-FFF2-40B4-BE49-F238E27FC236}">
                <a16:creationId xmlns:a16="http://schemas.microsoft.com/office/drawing/2014/main" id="{9ED4BF34-9C90-4A0F-887D-9F01E0F7C31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73426" y="571020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058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41"/>
    </mc:Choice>
    <mc:Fallback xmlns="">
      <p:transition spd="slow" advTm="9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4"/>
        <p14:stopEvt time="95567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F6A0F6-E4E1-4878-A773-E9ABFAB33C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166193" y="3269278"/>
            <a:ext cx="58596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/>
              </a:rPr>
              <a:t>PAYROLL FRAUD</a:t>
            </a:r>
          </a:p>
        </p:txBody>
      </p:sp>
      <p:pic>
        <p:nvPicPr>
          <p:cNvPr id="3" name="745820635">
            <a:hlinkClick r:id="" action="ppaction://media"/>
            <a:extLst>
              <a:ext uri="{FF2B5EF4-FFF2-40B4-BE49-F238E27FC236}">
                <a16:creationId xmlns:a16="http://schemas.microsoft.com/office/drawing/2014/main" id="{D01F5EC8-C505-4DC4-B05C-C85F1CA469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71834" y="587410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506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"/>
    </mc:Choice>
    <mc:Fallback xmlns="">
      <p:transition spd="slow" advTm="6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4906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>
            <a:extLst>
              <a:ext uri="{FF2B5EF4-FFF2-40B4-BE49-F238E27FC236}">
                <a16:creationId xmlns:a16="http://schemas.microsoft.com/office/drawing/2014/main" id="{31E6A894-6A78-4391-A903-A1C5DF557A8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27885" y="2286001"/>
            <a:ext cx="3539515" cy="3590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2400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IDENTITY THEFT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400" u="sng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PAYROLL CLERK CHANGED THE DIRECT DEPOSIT ACCOUNT OF A PART-TIME EMPLOYEE TO HERS AND ADDED HOURS FOR PAYMENT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4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400" i="1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8875BE-FE17-4BEF-9A87-7D33BCA8F63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438401" y="1295401"/>
            <a:ext cx="715356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PAYROLL FRAUD CASE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5D4640-90FB-43D5-B5DC-D1C0A241CDE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6096001" y="2286002"/>
            <a:ext cx="39205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200" u="sng" dirty="0">
                <a:solidFill>
                  <a:prstClr val="white"/>
                </a:solidFill>
                <a:latin typeface="Century Gothic" panose="020B0502020202020204"/>
              </a:rPr>
              <a:t>PADDED PAY</a:t>
            </a:r>
          </a:p>
          <a:p>
            <a:pPr defTabSz="457200"/>
            <a:endParaRPr lang="en-US" sz="2200" dirty="0">
              <a:solidFill>
                <a:prstClr val="white"/>
              </a:solidFill>
              <a:latin typeface="Century Gothic" panose="020B0502020202020204"/>
            </a:endParaRP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/>
                </a:solidFill>
                <a:latin typeface="Century Gothic" panose="020B0502020202020204"/>
              </a:rPr>
              <a:t>EMPLOYEE IN CHARGE OF PAYROLL APPROVED HER OWN PAYROLL AND ADDED EXTRA HOURS AND OVERTIME PAY WITHOUT ANY EXECUTIVE DIRECTOR APPROVAL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endParaRPr lang="en-US" sz="22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" name="887910332">
            <a:hlinkClick r:id="" action="ppaction://media"/>
            <a:extLst>
              <a:ext uri="{FF2B5EF4-FFF2-40B4-BE49-F238E27FC236}">
                <a16:creationId xmlns:a16="http://schemas.microsoft.com/office/drawing/2014/main" id="{12D11305-ACD2-46F4-BC6D-DEB2E06EDF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54581" y="587641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1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31"/>
    </mc:Choice>
    <mc:Fallback xmlns="">
      <p:transition spd="slow" advTm="11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108691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006601" y="2438400"/>
            <a:ext cx="8178799" cy="3241220"/>
          </a:xfrm>
        </p:spPr>
        <p:txBody>
          <a:bodyPr vert="horz" lIns="91440" tIns="45720" rIns="91440" bIns="45720" rtlCol="0">
            <a:noAutofit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Ensure supervisor approval of timesheets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Require advance approval of  hours outside the normal work week (overtime, weekend, before or after hours, and telework)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Require notification to the payroll administrator and to the employee when direct deposit information is changed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Reconcile timesheets to payroll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Compare work activity (calendars, email, case files) to payroll dates and hours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51D97A-B591-4C2B-A8A2-17D958B0D1A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20848" y="1066800"/>
            <a:ext cx="7508952" cy="165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PAYROLL FRAUD: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PREVENTION</a:t>
            </a:r>
          </a:p>
          <a:p>
            <a:pPr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 </a:t>
            </a:r>
          </a:p>
        </p:txBody>
      </p:sp>
      <p:pic>
        <p:nvPicPr>
          <p:cNvPr id="4" name="1844472066">
            <a:hlinkClick r:id="" action="ppaction://media"/>
            <a:extLst>
              <a:ext uri="{FF2B5EF4-FFF2-40B4-BE49-F238E27FC236}">
                <a16:creationId xmlns:a16="http://schemas.microsoft.com/office/drawing/2014/main" id="{EB1DD4AA-6575-496E-AECE-851F2D5FD63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0460" y="589136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52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73"/>
    </mc:Choice>
    <mc:Fallback xmlns="">
      <p:transition spd="slow" advTm="52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0" objId="4"/>
        <p14:stopEvt time="51987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717D83-3671-4B17-9A9B-E6E8BFF23E2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24100" y="2634937"/>
            <a:ext cx="754380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/>
              </a:rPr>
              <a:t>TIME AND ATTENDANCE FRAUD</a:t>
            </a:r>
          </a:p>
        </p:txBody>
      </p:sp>
      <p:pic>
        <p:nvPicPr>
          <p:cNvPr id="3" name="1988439622">
            <a:hlinkClick r:id="" action="ppaction://media"/>
            <a:extLst>
              <a:ext uri="{FF2B5EF4-FFF2-40B4-BE49-F238E27FC236}">
                <a16:creationId xmlns:a16="http://schemas.microsoft.com/office/drawing/2014/main" id="{C03FA878-9583-432C-B7F8-721441B6C7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75351" y="584823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29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533"/>
    </mc:Choice>
    <mc:Fallback xmlns="">
      <p:transition spd="slow" advTm="105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3"/>
        <p14:stopEvt time="103477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2F9478A7-E8A6-4C7D-82EA-4E1B390D6DB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27885" y="2792792"/>
            <a:ext cx="7530175" cy="290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2800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PADDED HOURS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800" u="sng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ADMINISTRATOR PADDED HER TIMESHEETS WITH EXTRA AND OVERTIME HOURS AND PROCESSED HER OWN PAYROLL WITHOUT EXECUTIVE DIRECTOR APPROVAL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0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342900" indent="-3429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TOTAL LOSS:  OVER $100,000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5925C1-897B-40BA-88B0-871BFB9A190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327884" y="1328224"/>
            <a:ext cx="7421262" cy="121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TIME AND ATTENDANCE FRAUD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CASE STUDY </a:t>
            </a:r>
          </a:p>
        </p:txBody>
      </p:sp>
      <p:pic>
        <p:nvPicPr>
          <p:cNvPr id="2" name="495139945">
            <a:hlinkClick r:id="" action="ppaction://media"/>
            <a:extLst>
              <a:ext uri="{FF2B5EF4-FFF2-40B4-BE49-F238E27FC236}">
                <a16:creationId xmlns:a16="http://schemas.microsoft.com/office/drawing/2014/main" id="{A7CDBDCC-C930-4702-A774-683FE9C294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37328" y="586548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82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00"/>
    </mc:Choice>
    <mc:Fallback xmlns="">
      <p:transition spd="slow" advTm="11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0474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62201" y="2362200"/>
            <a:ext cx="7853553" cy="2667000"/>
          </a:xfr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Ensure supervisor approval of timesheets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If employee is located in a different office than their supervisor, ensure adequate oversight of employee's office time and attendance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Require advance approval of hours worked outside the normal work week (overtime, weekend, before or after hours, and telework)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Reconcile timesheets to payroll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Compare work activity (calendars, email, case files) to payroll dates and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62D439-A738-431F-BD9C-151ABD705F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65692" y="1044664"/>
            <a:ext cx="7853552" cy="111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TIME AND ATTENDANCE FRAUD: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PREVENTION </a:t>
            </a:r>
          </a:p>
        </p:txBody>
      </p:sp>
      <p:pic>
        <p:nvPicPr>
          <p:cNvPr id="2" name="296977449">
            <a:hlinkClick r:id="" action="ppaction://media"/>
            <a:extLst>
              <a:ext uri="{FF2B5EF4-FFF2-40B4-BE49-F238E27FC236}">
                <a16:creationId xmlns:a16="http://schemas.microsoft.com/office/drawing/2014/main" id="{0997D5EC-EC21-4B2F-94EC-B1A6AE32782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9638" y="60035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323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67"/>
    </mc:Choice>
    <mc:Fallback xmlns="">
      <p:transition spd="slow" advTm="42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40049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F6E3AF-BD20-456C-B9D0-E7AB6B242F0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216615" y="2634936"/>
            <a:ext cx="77587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/>
              </a:rPr>
              <a:t>TRAVEL AND REIMBURSEMENT FRAUD</a:t>
            </a:r>
          </a:p>
        </p:txBody>
      </p:sp>
      <p:pic>
        <p:nvPicPr>
          <p:cNvPr id="3" name="1440201985">
            <a:hlinkClick r:id="" action="ppaction://media"/>
            <a:extLst>
              <a:ext uri="{FF2B5EF4-FFF2-40B4-BE49-F238E27FC236}">
                <a16:creationId xmlns:a16="http://schemas.microsoft.com/office/drawing/2014/main" id="{52CCB118-B6BC-4836-BAE3-A2E8E88550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45623" y="561531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0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787"/>
    </mc:Choice>
    <mc:Fallback xmlns="">
      <p:transition spd="slow" advTm="65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3"/>
        <p14:stopEvt time="6335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057411" y="87454"/>
            <a:ext cx="8287864" cy="11430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ctr" defTabSz="457200">
              <a:defRPr/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OIG ORGANIZATION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93680" y="2348756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Inspector General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93680" y="3931027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Inspector General of Investigations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71033" y="5342967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Analyst’s</a:t>
            </a:r>
          </a:p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HOTLINE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9433" y="5342967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Investigative Counsels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80233" y="5356413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71033" y="2814920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&amp; Evaluation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40127" y="2819402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71033" y="1612314"/>
            <a:ext cx="1981200" cy="9022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Asst. Inspector Gen &amp; Legal Counsel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540127" y="1828800"/>
            <a:ext cx="19812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Special Counsel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723034" y="2171700"/>
            <a:ext cx="8965" cy="509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723034" y="2681570"/>
            <a:ext cx="479611" cy="1008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  <a:stCxn id="11" idx="0"/>
            <a:endCxn id="10" idx="2"/>
          </p:cNvCxnSpPr>
          <p:nvPr/>
        </p:nvCxnSpPr>
        <p:spPr>
          <a:xfrm flipV="1">
            <a:off x="6184280" y="3034557"/>
            <a:ext cx="0" cy="896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14" idx="0"/>
          </p:cNvCxnSpPr>
          <p:nvPr/>
        </p:nvCxnSpPr>
        <p:spPr>
          <a:xfrm flipH="1" flipV="1">
            <a:off x="6157387" y="4616829"/>
            <a:ext cx="13447" cy="73958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  <a:endCxn id="11" idx="1"/>
          </p:cNvCxnSpPr>
          <p:nvPr/>
        </p:nvCxnSpPr>
        <p:spPr>
          <a:xfrm>
            <a:off x="3544174" y="4273927"/>
            <a:ext cx="16495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12" idx="0"/>
          </p:cNvCxnSpPr>
          <p:nvPr/>
        </p:nvCxnSpPr>
        <p:spPr>
          <a:xfrm flipV="1">
            <a:off x="8761633" y="4273927"/>
            <a:ext cx="0" cy="1069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544174" y="4273927"/>
            <a:ext cx="0" cy="1069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174881" y="4273927"/>
            <a:ext cx="158675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4723033" y="2674846"/>
            <a:ext cx="0" cy="4874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6" idx="3"/>
          </p:cNvCxnSpPr>
          <p:nvPr/>
        </p:nvCxnSpPr>
        <p:spPr>
          <a:xfrm>
            <a:off x="4521327" y="3162302"/>
            <a:ext cx="2017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4530292" y="2171700"/>
            <a:ext cx="20170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7161433" y="2663640"/>
            <a:ext cx="304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7484162" y="2171700"/>
            <a:ext cx="8965" cy="5098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484161" y="2674846"/>
            <a:ext cx="0" cy="5121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7484162" y="3186956"/>
            <a:ext cx="2779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7493127" y="2196354"/>
            <a:ext cx="2779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2226360" y="3799872"/>
            <a:ext cx="7755840" cy="2358884"/>
          </a:xfrm>
          <a:prstGeom prst="rect">
            <a:avLst/>
          </a:prstGeom>
          <a:noFill/>
          <a:ln w="5715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7336245" y="3674806"/>
            <a:ext cx="2010334" cy="292388"/>
          </a:xfrm>
          <a:prstGeom prst="rect">
            <a:avLst/>
          </a:prstGeom>
          <a:solidFill>
            <a:schemeClr val="bg1"/>
          </a:solidFill>
          <a:ln w="63500">
            <a:solidFill>
              <a:srgbClr val="FF33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defTabSz="457200"/>
            <a:r>
              <a:rPr lang="en-US" sz="13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Investigations</a:t>
            </a:r>
          </a:p>
        </p:txBody>
      </p:sp>
      <p:pic>
        <p:nvPicPr>
          <p:cNvPr id="2" name="1386789699">
            <a:hlinkClick r:id="" action="ppaction://media"/>
            <a:extLst>
              <a:ext uri="{FF2B5EF4-FFF2-40B4-BE49-F238E27FC236}">
                <a16:creationId xmlns:a16="http://schemas.microsoft.com/office/drawing/2014/main" id="{1A40CB4E-C6C3-438A-B040-1BEB7D39F0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69600" y="5839013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B53C6-3482-41E8-A140-43DA30A64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891" y="1182125"/>
            <a:ext cx="1024217" cy="90228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34"/>
    </mc:Choice>
    <mc:Fallback xmlns="">
      <p:transition spd="slow" advTm="2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" objId="2"/>
        <p14:stopEvt time="26144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>
            <a:extLst>
              <a:ext uri="{FF2B5EF4-FFF2-40B4-BE49-F238E27FC236}">
                <a16:creationId xmlns:a16="http://schemas.microsoft.com/office/drawing/2014/main" id="{2F9478A7-E8A6-4C7D-82EA-4E1B390D6DB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30913" y="2438401"/>
            <a:ext cx="7530175" cy="290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2800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CRUISING WITH LEO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800" u="sng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PARALEGAL SUBMITTED FALSE TRAVEL CLAIMS FOR TRIPS HE DID NOT TAKE, AND CREATED FAKE CASES TO SUPPORT THE TRAVEL CLAIMS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0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TOTAL FRAUD:  OVER $130,000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D630B7-C833-4EA9-A686-CE551A6798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209800" y="1066614"/>
            <a:ext cx="7709444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TRAVEL AND REIMBURSEMENT FRAUD CASE STUDY</a:t>
            </a:r>
          </a:p>
        </p:txBody>
      </p:sp>
      <p:pic>
        <p:nvPicPr>
          <p:cNvPr id="2" name="1310452016">
            <a:hlinkClick r:id="" action="ppaction://media"/>
            <a:extLst>
              <a:ext uri="{FF2B5EF4-FFF2-40B4-BE49-F238E27FC236}">
                <a16:creationId xmlns:a16="http://schemas.microsoft.com/office/drawing/2014/main" id="{ED085A6B-87DB-47E9-ACBB-331252CA17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4144" y="577921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051"/>
    </mc:Choice>
    <mc:Fallback xmlns="">
      <p:transition spd="slow" advTm="15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55400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30913" y="2438400"/>
            <a:ext cx="7530175" cy="326999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Require prior approval for travel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Reconcile travel with time records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Establish clear travel reimbursement guidelines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Require original receipts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Have a policy that requires adequate review of forms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Use a form that captures detailed information about the claimed travel 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/>
              <a:t>Ensure expected “return on intake” from </a:t>
            </a:r>
            <a:r>
              <a:rPr lang="en-US"/>
              <a:t>outreach efforts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DBB395-53DA-4E96-B761-B25978005D3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905001" y="1149605"/>
            <a:ext cx="7809189" cy="1111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TRAVEL AND REIMBURSEMENT FRAUD: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PREVENTION</a:t>
            </a:r>
          </a:p>
        </p:txBody>
      </p:sp>
      <p:pic>
        <p:nvPicPr>
          <p:cNvPr id="4" name="414366854">
            <a:hlinkClick r:id="" action="ppaction://media"/>
            <a:extLst>
              <a:ext uri="{FF2B5EF4-FFF2-40B4-BE49-F238E27FC236}">
                <a16:creationId xmlns:a16="http://schemas.microsoft.com/office/drawing/2014/main" id="{580A1036-532A-4700-869F-A690ED59562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0075" y="610702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29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32"/>
    </mc:Choice>
    <mc:Fallback xmlns="">
      <p:transition spd="slow" advTm="88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86189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C2D40A-60E6-493F-A408-D4EE94459D59}"/>
              </a:ext>
            </a:extLst>
          </p:cNvPr>
          <p:cNvSpPr txBox="1"/>
          <p:nvPr/>
        </p:nvSpPr>
        <p:spPr>
          <a:xfrm>
            <a:off x="2057400" y="4216143"/>
            <a:ext cx="8178800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ATTORNEY FEES, CLIENT TRUST FUNDS, DONATIONS</a:t>
            </a:r>
          </a:p>
          <a:p>
            <a:pPr algn="ctr" defTabSz="685800">
              <a:spcAft>
                <a:spcPts val="600"/>
              </a:spcAft>
            </a:pPr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4D91B6-6C9F-4FC4-AE23-73E5339E1E3C}"/>
              </a:ext>
            </a:extLst>
          </p:cNvPr>
          <p:cNvSpPr/>
          <p:nvPr/>
        </p:nvSpPr>
        <p:spPr>
          <a:xfrm>
            <a:off x="1752600" y="1752601"/>
            <a:ext cx="868680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5400" b="1" spc="-120" dirty="0">
                <a:solidFill>
                  <a:srgbClr val="FFFFFF"/>
                </a:solidFill>
                <a:latin typeface="Century Gothic" panose="020B0502020202020204"/>
              </a:rPr>
              <a:t>FRAUD RELATED TO GRANTEE REVENUE STREAMS: </a:t>
            </a:r>
          </a:p>
        </p:txBody>
      </p:sp>
      <p:pic>
        <p:nvPicPr>
          <p:cNvPr id="4" name="698238780">
            <a:hlinkClick r:id="" action="ppaction://media"/>
            <a:extLst>
              <a:ext uri="{FF2B5EF4-FFF2-40B4-BE49-F238E27FC236}">
                <a16:creationId xmlns:a16="http://schemas.microsoft.com/office/drawing/2014/main" id="{9AD01016-2FD8-45EE-9D6A-09C8B379B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9401" y="567808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77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40"/>
    </mc:Choice>
    <mc:Fallback xmlns="">
      <p:transition spd="slow" advTm="3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stopEvt time="34793" objId="4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FE8817C-4C59-434C-9BD3-C1083B4C65F1}"/>
              </a:ext>
            </a:extLst>
          </p:cNvPr>
          <p:cNvSpPr/>
          <p:nvPr/>
        </p:nvSpPr>
        <p:spPr>
          <a:xfrm>
            <a:off x="2128646" y="1066614"/>
            <a:ext cx="7853554" cy="111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FRAUD RELATED TO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GRANTEE REVENUE STREAMS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0509FC-CAD3-4067-9DB8-3BEC4AE79A0E}"/>
              </a:ext>
            </a:extLst>
          </p:cNvPr>
          <p:cNvSpPr txBox="1"/>
          <p:nvPr/>
        </p:nvSpPr>
        <p:spPr>
          <a:xfrm>
            <a:off x="2388975" y="3124200"/>
            <a:ext cx="3733798" cy="194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2400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KEVIN’S ATTORNEY FEES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STOLE COURT-AWARDED ATTORNEY FEES INTENDED FOR THE PROGRAM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TOTAL FRAUD: $25,000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440F81-0D7F-4D2D-BCE1-6FD8C8747C81}"/>
              </a:ext>
            </a:extLst>
          </p:cNvPr>
          <p:cNvSpPr txBox="1"/>
          <p:nvPr/>
        </p:nvSpPr>
        <p:spPr>
          <a:xfrm>
            <a:off x="6629401" y="3124200"/>
            <a:ext cx="388983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defRPr/>
            </a:pPr>
            <a:r>
              <a:rPr lang="en-US" sz="2000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GABBY’S GREED 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STOLE CLIENT FUNDS INTENDED TO PAY APPLICATION FEES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i="1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TOTAL FRAUD : Over $50,000</a:t>
            </a:r>
          </a:p>
        </p:txBody>
      </p:sp>
      <p:pic>
        <p:nvPicPr>
          <p:cNvPr id="2" name="166022600">
            <a:hlinkClick r:id="" action="ppaction://media"/>
            <a:extLst>
              <a:ext uri="{FF2B5EF4-FFF2-40B4-BE49-F238E27FC236}">
                <a16:creationId xmlns:a16="http://schemas.microsoft.com/office/drawing/2014/main" id="{241CE8D1-A7A0-413D-B6E6-6C4B830B9F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9034" y="621916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946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680"/>
    </mc:Choice>
    <mc:Fallback xmlns="">
      <p:transition spd="slow" advTm="18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83791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928599"/>
            <a:ext cx="8284904" cy="3080526"/>
          </a:xfrm>
        </p:spPr>
        <p:txBody>
          <a:bodyPr vert="horz" lIns="91440" tIns="45720" rIns="91440" bIns="45720" rtlCol="0">
            <a:noAutofit/>
          </a:bodyPr>
          <a:lstStyle/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All funds provided to the program should be receipted with a pre-numbered receipt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All funds provided to the program should be made payable to the grantee </a:t>
            </a:r>
            <a:r>
              <a:rPr lang="en-US" sz="1800" b="1" u="sng" dirty="0"/>
              <a:t>not</a:t>
            </a:r>
            <a:r>
              <a:rPr lang="en-US" sz="1800" dirty="0"/>
              <a:t> to staff members or case handlers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Managing attorneys should be aware of </a:t>
            </a:r>
            <a:r>
              <a:rPr lang="en-US" sz="1800" b="1" dirty="0"/>
              <a:t>all</a:t>
            </a:r>
            <a:r>
              <a:rPr lang="en-US" sz="1800" dirty="0"/>
              <a:t> fee-eligible cases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Fee-eligible cases should not be closed until the managing attorney determines that the program received the fee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Accounting departments should be aware of all future receivables (including attorney fees) so they can follow up,  if necessary 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Discourage cash payments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Someone not involved in the cash collection process should compare the receipts of the cash collected to the bank deposit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r>
              <a:rPr lang="en-US" sz="1800" dirty="0"/>
              <a:t>Background checks of employees handling cash/funds</a:t>
            </a:r>
          </a:p>
          <a:p>
            <a:pPr marL="90488" indent="77788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448863-211C-4978-A29C-D01C8AEF8F72}"/>
              </a:ext>
            </a:extLst>
          </p:cNvPr>
          <p:cNvSpPr/>
          <p:nvPr/>
        </p:nvSpPr>
        <p:spPr>
          <a:xfrm>
            <a:off x="1696635" y="295736"/>
            <a:ext cx="7908202" cy="158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FRAUD RELATED TO GRANTEE REVENUE STREAMS: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PREVENTION </a:t>
            </a:r>
          </a:p>
        </p:txBody>
      </p:sp>
      <p:pic>
        <p:nvPicPr>
          <p:cNvPr id="4" name="1710687525">
            <a:hlinkClick r:id="" action="ppaction://media"/>
            <a:extLst>
              <a:ext uri="{FF2B5EF4-FFF2-40B4-BE49-F238E27FC236}">
                <a16:creationId xmlns:a16="http://schemas.microsoft.com/office/drawing/2014/main" id="{5B74E34E-8B9E-4223-8E31-662F148B38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01230" y="600350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959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60"/>
    </mc:Choice>
    <mc:Fallback xmlns="">
      <p:transition spd="slow" advTm="112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" objId="4"/>
        <p14:stopEvt time="110181" objId="4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BCCFE-740F-455E-B2B3-0B36163D2459}"/>
              </a:ext>
            </a:extLst>
          </p:cNvPr>
          <p:cNvSpPr/>
          <p:nvPr/>
        </p:nvSpPr>
        <p:spPr>
          <a:xfrm>
            <a:off x="2274921" y="3004269"/>
            <a:ext cx="7642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/>
              </a:rPr>
              <a:t>CREDIT CARD FRAUD </a:t>
            </a:r>
          </a:p>
        </p:txBody>
      </p:sp>
      <p:pic>
        <p:nvPicPr>
          <p:cNvPr id="3" name="1572905638">
            <a:hlinkClick r:id="" action="ppaction://media"/>
            <a:extLst>
              <a:ext uri="{FF2B5EF4-FFF2-40B4-BE49-F238E27FC236}">
                <a16:creationId xmlns:a16="http://schemas.microsoft.com/office/drawing/2014/main" id="{8A8F6AA5-8BFB-402B-B207-A821FC1A36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5736" y="604663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18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24"/>
    </mc:Choice>
    <mc:Fallback xmlns="">
      <p:transition spd="slow" advTm="15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3732" objId="3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>
            <a:extLst>
              <a:ext uri="{FF2B5EF4-FFF2-40B4-BE49-F238E27FC236}">
                <a16:creationId xmlns:a16="http://schemas.microsoft.com/office/drawing/2014/main" id="{31E6A894-6A78-4391-A903-A1C5DF557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913" y="2286001"/>
            <a:ext cx="7530175" cy="29030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CHRIS’ CARDS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000" u="sng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USED PROGRAM CARD TO PURCHASE SPORTS TRADING CARDS</a:t>
            </a: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342900" indent="-34290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TOTAL FRAUD: $25,000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27138B-CE77-4015-9B07-66A119DAD718}"/>
              </a:ext>
            </a:extLst>
          </p:cNvPr>
          <p:cNvSpPr/>
          <p:nvPr/>
        </p:nvSpPr>
        <p:spPr>
          <a:xfrm>
            <a:off x="2327885" y="1328224"/>
            <a:ext cx="7863371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CREDIT CARD FRAUD CASE STUDY</a:t>
            </a:r>
          </a:p>
        </p:txBody>
      </p:sp>
      <p:pic>
        <p:nvPicPr>
          <p:cNvPr id="2" name="114951490">
            <a:hlinkClick r:id="" action="ppaction://media"/>
            <a:extLst>
              <a:ext uri="{FF2B5EF4-FFF2-40B4-BE49-F238E27FC236}">
                <a16:creationId xmlns:a16="http://schemas.microsoft.com/office/drawing/2014/main" id="{11E1860A-F3D3-41B7-AC89-43BCA78F62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65132" y="590861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90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89"/>
    </mc:Choice>
    <mc:Fallback xmlns="">
      <p:transition spd="slow" advTm="93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90933" objId="2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913" y="2590801"/>
            <a:ext cx="7530175" cy="2903099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Prior approval of credit card charges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Board approval of Executive Director charges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Require itemized receipts to be provided for review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Monthly credit card statement reconciliation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Strong credit card policy with clear disciplinary actions for violations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D90B6-7068-44FD-B0B1-C5961E3167C9}"/>
              </a:ext>
            </a:extLst>
          </p:cNvPr>
          <p:cNvSpPr/>
          <p:nvPr/>
        </p:nvSpPr>
        <p:spPr>
          <a:xfrm>
            <a:off x="2362297" y="1088879"/>
            <a:ext cx="7530174" cy="1111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CREDIT CARD FRAUD :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600" b="1" spc="-120" dirty="0">
                <a:solidFill>
                  <a:srgbClr val="FFFFFF"/>
                </a:solidFill>
                <a:latin typeface="Century Gothic" panose="020B0502020202020204"/>
              </a:rPr>
              <a:t>PREVENTION </a:t>
            </a:r>
          </a:p>
        </p:txBody>
      </p:sp>
      <p:pic>
        <p:nvPicPr>
          <p:cNvPr id="4" name="610059701">
            <a:hlinkClick r:id="" action="ppaction://media"/>
            <a:extLst>
              <a:ext uri="{FF2B5EF4-FFF2-40B4-BE49-F238E27FC236}">
                <a16:creationId xmlns:a16="http://schemas.microsoft.com/office/drawing/2014/main" id="{F18251AB-D6E5-41D2-97FC-7BF63618BF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13373" y="588273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82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81"/>
    </mc:Choice>
    <mc:Fallback xmlns="">
      <p:transition spd="slow" advTm="91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89674" objId="4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E743A1-9A4A-4BD3-969B-3FA6E739AF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053675" y="2265605"/>
            <a:ext cx="8058149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/>
              </a:rPr>
              <a:t>OUTSIDE PRACTICE, EMPLOYMENT, AND CLIENT DIVERSION</a:t>
            </a:r>
          </a:p>
        </p:txBody>
      </p:sp>
      <p:pic>
        <p:nvPicPr>
          <p:cNvPr id="4" name="1267808716">
            <a:hlinkClick r:id="" action="ppaction://media"/>
            <a:extLst>
              <a:ext uri="{FF2B5EF4-FFF2-40B4-BE49-F238E27FC236}">
                <a16:creationId xmlns:a16="http://schemas.microsoft.com/office/drawing/2014/main" id="{01C957B7-2464-4EF4-9C8D-9AAC2D2391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5955" y="574471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93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73"/>
    </mc:Choice>
    <mc:Fallback xmlns="">
      <p:transition spd="slow" advTm="40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stopEvt time="38588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6FD06D0-B580-445A-A340-38D4FF34FAE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940908" y="1219200"/>
            <a:ext cx="830412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OUTSIDE PRACTICE, EMPLOYMENT, AND CLIENT DIVERSION 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CASE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B66A0-CF59-4CE6-94F2-761BC1CEAE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362200" y="3140688"/>
            <a:ext cx="2895600" cy="2990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TWO TIMING ATTORNEYS</a:t>
            </a:r>
          </a:p>
          <a:p>
            <a:pPr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endParaRPr lang="en-US" sz="2000" u="sng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ATTORNEYS ENGAGED IN THE UNAUTHORIZED OUTSIDE PRACTICE OF LAW</a:t>
            </a:r>
          </a:p>
          <a:p>
            <a:pPr marL="28575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QUESTIONED COSTS: $20,000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C5246-8719-45BB-95B1-68A471DD54B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867401" y="3142761"/>
            <a:ext cx="3826273" cy="2728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600"/>
              </a:spcAft>
              <a:defRPr/>
            </a:pPr>
            <a:r>
              <a:rPr lang="en-US" u="sng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AVERTED AID</a:t>
            </a:r>
          </a:p>
          <a:p>
            <a:pPr>
              <a:lnSpc>
                <a:spcPct val="85000"/>
              </a:lnSpc>
              <a:spcAft>
                <a:spcPts val="600"/>
              </a:spcAft>
              <a:defRPr/>
            </a:pPr>
            <a:endParaRPr lang="en-US" sz="2000" u="sng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ATTORNEYS AND PARALEGALS DIVERT CLIENTS TO THEIR OUTSIDE BUSINESS</a:t>
            </a: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white">
                  <a:lumMod val="85000"/>
                  <a:lumOff val="15000"/>
                </a:prstClr>
              </a:solidFill>
              <a:latin typeface="Century Gothic" panose="020B0502020202020204"/>
            </a:endParaRPr>
          </a:p>
          <a:p>
            <a:pPr marL="285750" indent="-2857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i="1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TOTAL FRAUD: MULTIPLE CASES</a:t>
            </a:r>
          </a:p>
        </p:txBody>
      </p:sp>
      <p:pic>
        <p:nvPicPr>
          <p:cNvPr id="2" name="425817725">
            <a:hlinkClick r:id="" action="ppaction://media"/>
            <a:extLst>
              <a:ext uri="{FF2B5EF4-FFF2-40B4-BE49-F238E27FC236}">
                <a16:creationId xmlns:a16="http://schemas.microsoft.com/office/drawing/2014/main" id="{1652E2DC-5C80-42AF-8081-C65BAB8316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64468" y="580509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1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497"/>
    </mc:Choice>
    <mc:Fallback xmlns="">
      <p:transition spd="slow" advTm="392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" objId="2"/>
        <p14:stopEvt time="39225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981201"/>
            <a:ext cx="3218586" cy="35433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3000" b="1" cap="all" dirty="0">
                <a:solidFill>
                  <a:srgbClr val="FFFFFF"/>
                </a:solidFill>
                <a:cs typeface="Arial" panose="020B0604020202020204" pitchFamily="34" charset="0"/>
              </a:rPr>
              <a:t>OFFICE OF INSPECTOR General  </a:t>
            </a:r>
            <a:br>
              <a:rPr lang="en-US" sz="3000" b="1" cap="all" dirty="0">
                <a:solidFill>
                  <a:srgbClr val="FFFFFF"/>
                </a:solidFill>
                <a:cs typeface="Arial" panose="020B0604020202020204" pitchFamily="34" charset="0"/>
              </a:rPr>
            </a:br>
            <a:br>
              <a:rPr lang="en-US" sz="3000" b="1" cap="all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sz="3000" b="1" cap="all" dirty="0">
                <a:solidFill>
                  <a:srgbClr val="FFFFFF"/>
                </a:solidFill>
                <a:cs typeface="Arial" panose="020B0604020202020204" pitchFamily="34" charset="0"/>
              </a:rPr>
              <a:t>Office of Investigations</a:t>
            </a:r>
          </a:p>
        </p:txBody>
      </p:sp>
      <p:sp>
        <p:nvSpPr>
          <p:cNvPr id="4099" name="Rectangle 7"/>
          <p:cNvSpPr>
            <a:spLocks noGrp="1" noChangeArrowheads="1"/>
          </p:cNvSpPr>
          <p:nvPr>
            <p:ph idx="1"/>
          </p:nvPr>
        </p:nvSpPr>
        <p:spPr>
          <a:xfrm>
            <a:off x="5257801" y="533400"/>
            <a:ext cx="4948057" cy="5681133"/>
          </a:xfrm>
        </p:spPr>
        <p:txBody>
          <a:bodyPr vert="horz" lIns="45720" tIns="45720" rIns="45720" bIns="45720" rtlCol="0" anchor="ctr">
            <a:normAutofit/>
          </a:bodyPr>
          <a:lstStyle/>
          <a:p>
            <a:pPr marL="0" indent="0">
              <a:buNone/>
              <a:defRPr/>
            </a:pPr>
            <a:endParaRPr lang="en-US" dirty="0">
              <a:solidFill>
                <a:schemeClr val="tx1"/>
              </a:solidFill>
              <a:latin typeface="+mj-lt"/>
              <a:ea typeface="Lucida Sans Unicode" pitchFamily="34" charset="0"/>
              <a:cs typeface="Arial"/>
            </a:endParaRP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ea typeface="Lucida Sans Unicode" pitchFamily="34" charset="0"/>
                <a:cs typeface="Arial"/>
              </a:rPr>
              <a:t>Daniel O'Rourke, Assistant Inspector General for Investigations</a:t>
            </a:r>
            <a:endParaRPr lang="en-US" dirty="0">
              <a:solidFill>
                <a:schemeClr val="tx1"/>
              </a:solidFill>
              <a:latin typeface="+mj-lt"/>
              <a:ea typeface="Lucida Sans Unicode" pitchFamily="34" charset="0"/>
              <a:cs typeface="Arial" pitchFamily="34" charset="0"/>
            </a:endParaRP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cs typeface="Arial"/>
              </a:rPr>
              <a:t>Michael Shiohama, Deputy Assistant Inspector General for Investigations</a:t>
            </a:r>
          </a:p>
          <a:p>
            <a:pPr marL="0" indent="0">
              <a:buNone/>
              <a:tabLst>
                <a:tab pos="742950" algn="l"/>
              </a:tabLst>
              <a:defRPr/>
            </a:pPr>
            <a:endParaRPr lang="en-US" dirty="0">
              <a:solidFill>
                <a:schemeClr val="tx1"/>
              </a:solidFill>
              <a:latin typeface="+mj-lt"/>
              <a:cs typeface="Arial"/>
            </a:endParaRP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cs typeface="Arial"/>
              </a:rPr>
              <a:t>Charles Becker, Senior Investigator</a:t>
            </a: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cs typeface="Arial"/>
              </a:rPr>
              <a:t>Marco Cortina, Investigative Counsel</a:t>
            </a:r>
            <a:endParaRPr lang="en-US" dirty="0">
              <a:cs typeface="Arial" pitchFamily="34" charset="0"/>
            </a:endParaRP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cs typeface="Arial"/>
              </a:rPr>
              <a:t>Cynthia Robinson, Senior Investigative Analyst (HOTLINE)</a:t>
            </a: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cs typeface="Arial"/>
              </a:rPr>
              <a:t>Jennifer Sheldon, Investigative Counsel</a:t>
            </a:r>
          </a:p>
          <a:p>
            <a:pPr marL="0" indent="0">
              <a:buNone/>
              <a:tabLst>
                <a:tab pos="742950" algn="l"/>
              </a:tabLst>
              <a:defRPr/>
            </a:pPr>
            <a:r>
              <a:rPr lang="en-US" dirty="0">
                <a:solidFill>
                  <a:schemeClr val="tx1"/>
                </a:solidFill>
                <a:latin typeface="+mj-lt"/>
                <a:cs typeface="Arial"/>
              </a:rPr>
              <a:t>Kathryn Silvestri, Senior Investigative Counsel</a:t>
            </a:r>
          </a:p>
        </p:txBody>
      </p:sp>
      <p:pic>
        <p:nvPicPr>
          <p:cNvPr id="2" name="2144982963">
            <a:hlinkClick r:id="" action="ppaction://media"/>
            <a:extLst>
              <a:ext uri="{FF2B5EF4-FFF2-40B4-BE49-F238E27FC236}">
                <a16:creationId xmlns:a16="http://schemas.microsoft.com/office/drawing/2014/main" id="{69F78C17-BD0C-4C70-B58C-DC0C3F83CB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80110" y="580813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095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0"/>
    </mc:Choice>
    <mc:Fallback xmlns="">
      <p:transition spd="slow" advTm="16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2"/>
        <p14:stopEvt time="16770" objId="2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30912" y="2705616"/>
            <a:ext cx="7530175" cy="3595793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Create strong outside practice and employment policies and forms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Implement a conflicts of interest policy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Require prior approval for all outside practice/employment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Periodic internet searches on employees to detect outside work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Check time records against court dockets and travel records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Ensure intake procedures create an audit trail of clients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900" dirty="0"/>
              <a:t>No shared passwords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21F500A-5C16-4478-B258-916F0FB9155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64704" y="691936"/>
            <a:ext cx="965089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OUTSIDE PRACTICE, EMPLOYMENT, AND CLIENT DIVERSION: </a:t>
            </a:r>
          </a:p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PREVENTION </a:t>
            </a:r>
          </a:p>
        </p:txBody>
      </p:sp>
      <p:pic>
        <p:nvPicPr>
          <p:cNvPr id="4" name="1345842929">
            <a:hlinkClick r:id="" action="ppaction://media"/>
            <a:extLst>
              <a:ext uri="{FF2B5EF4-FFF2-40B4-BE49-F238E27FC236}">
                <a16:creationId xmlns:a16="http://schemas.microsoft.com/office/drawing/2014/main" id="{E9339244-6967-4D91-86F3-A3B52813859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0242" y="575966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61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6"/>
    </mc:Choice>
    <mc:Fallback xmlns="">
      <p:transition spd="slow" advTm="43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6" objId="4"/>
        <p14:stopEvt time="40387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2141A-9DEF-4B1E-A6D6-D7A207D7CA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0261" y="2634937"/>
            <a:ext cx="7991476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 pitchFamily="34" charset="0"/>
              </a:rPr>
              <a:t>REGULATORY INVESTIGATIONS</a:t>
            </a:r>
          </a:p>
        </p:txBody>
      </p:sp>
      <p:pic>
        <p:nvPicPr>
          <p:cNvPr id="3" name="1729037284">
            <a:hlinkClick r:id="" action="ppaction://media"/>
            <a:extLst>
              <a:ext uri="{FF2B5EF4-FFF2-40B4-BE49-F238E27FC236}">
                <a16:creationId xmlns:a16="http://schemas.microsoft.com/office/drawing/2014/main" id="{C1962D24-16A0-45DF-9864-3FAE8638BD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0242" y="5572184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6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8"/>
    </mc:Choice>
    <mc:Fallback xmlns="">
      <p:transition spd="slow" advTm="23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22305" objId="3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42575" y="2575398"/>
            <a:ext cx="11300791" cy="3775707"/>
          </a:xfrm>
        </p:spPr>
        <p:txBody>
          <a:bodyPr vert="horz" lIns="91440" tIns="45720" rIns="91440" bIns="45720" numCol="4" rtlCol="0">
            <a:noAutofit/>
          </a:bodyPr>
          <a:lstStyle/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Grantee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produced a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pamphlet that included a partisan political cartoon.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Grantee employees sent emails to grantee email addressed urging staff to vote a particular way.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347472" indent="-457200">
              <a:buFont typeface="Arial" panose="020B0604020202020204" pitchFamily="34" charset="0"/>
              <a:buChar char="•"/>
            </a:pPr>
            <a:r>
              <a:rPr lang="en-US" dirty="0"/>
              <a:t>A grantee attorney assisted clients in immigration removal hearings during grantee time.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Grantee paid a PAI contract attorney twice for the same hours; once through hourly invoices and a second time through a settlement award.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1E2014-97FF-4C88-B24F-160E1602A8E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026640" y="506895"/>
            <a:ext cx="813266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 pitchFamily="34" charset="0"/>
              </a:rPr>
              <a:t>REGULATORY INVESTIGATION CASE STUDIES</a:t>
            </a:r>
          </a:p>
        </p:txBody>
      </p:sp>
      <p:pic>
        <p:nvPicPr>
          <p:cNvPr id="4" name="1099502174">
            <a:hlinkClick r:id="" action="ppaction://media"/>
            <a:extLst>
              <a:ext uri="{FF2B5EF4-FFF2-40B4-BE49-F238E27FC236}">
                <a16:creationId xmlns:a16="http://schemas.microsoft.com/office/drawing/2014/main" id="{90D7CA52-B2AF-4EF5-9E68-B5A5E5B6EA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317" y="558081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650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181"/>
    </mc:Choice>
    <mc:Fallback xmlns="">
      <p:transition spd="slow" advTm="10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4"/>
        <p14:stopEvt time="99074" objId="4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27599" y="2743201"/>
            <a:ext cx="7530175" cy="29030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Create robust regulatory policies and procedures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Implement trainings at least annually on the regulations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Update staff when regulations change or new guidance is released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Encourage staff to report potential regulation violations or concerns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dirty="0"/>
              <a:t>Conduct occasional internet searches for indicators of regulatory violations by employees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6544AB-81B7-4E82-9246-436BD06340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28645" y="1282931"/>
            <a:ext cx="7928080" cy="1143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 pitchFamily="34" charset="0"/>
              </a:rPr>
              <a:t>REGULATORY INVESTIGATIONS: PREVENTION </a:t>
            </a:r>
          </a:p>
        </p:txBody>
      </p:sp>
      <p:pic>
        <p:nvPicPr>
          <p:cNvPr id="4" name="971586538">
            <a:hlinkClick r:id="" action="ppaction://media"/>
            <a:extLst>
              <a:ext uri="{FF2B5EF4-FFF2-40B4-BE49-F238E27FC236}">
                <a16:creationId xmlns:a16="http://schemas.microsoft.com/office/drawing/2014/main" id="{69507E0C-1668-42B1-8292-CFED5233BC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80128" y="532201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39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1"/>
    </mc:Choice>
    <mc:Fallback xmlns="">
      <p:transition spd="slow" advTm="94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" objId="4"/>
        <p14:stopEvt time="93781" objId="4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952141A-9DEF-4B1E-A6D6-D7A207D7CAF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100261" y="2634936"/>
            <a:ext cx="7991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Century Gothic" panose="020B0502020202020204" pitchFamily="34" charset="0"/>
              </a:rPr>
              <a:t>CONFLICTS OF INTERESTS</a:t>
            </a:r>
          </a:p>
        </p:txBody>
      </p:sp>
      <p:pic>
        <p:nvPicPr>
          <p:cNvPr id="3" name="603797407">
            <a:hlinkClick r:id="" action="ppaction://media"/>
            <a:extLst>
              <a:ext uri="{FF2B5EF4-FFF2-40B4-BE49-F238E27FC236}">
                <a16:creationId xmlns:a16="http://schemas.microsoft.com/office/drawing/2014/main" id="{D4CC1461-E8F5-4108-8D37-1C9319F361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3645" y="5529053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0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8"/>
    </mc:Choice>
    <mc:Fallback xmlns="">
      <p:transition spd="slow" advTm="18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6609" objId="3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1F500A-5C16-4478-B258-916F0FB9155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395248" y="1404303"/>
            <a:ext cx="7530175" cy="1228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CONFLICTS OF INTEREST CASE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2327885" y="2973314"/>
            <a:ext cx="7530175" cy="290309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800" u="sng" dirty="0"/>
              <a:t>CLEANING CONFLICTS</a:t>
            </a:r>
          </a:p>
          <a:p>
            <a:pPr marL="0" indent="0">
              <a:buNone/>
            </a:pPr>
            <a:r>
              <a:rPr lang="en-US" dirty="0"/>
              <a:t>EXECUTIVE DIRECTOR CONTRACTED WITH HER HUSBAND’S CLEANING BUSINESS AND DID NOT DISCLOSE CONFLICT. </a:t>
            </a:r>
          </a:p>
        </p:txBody>
      </p:sp>
      <p:pic>
        <p:nvPicPr>
          <p:cNvPr id="4" name="414652113">
            <a:hlinkClick r:id="" action="ppaction://media"/>
            <a:extLst>
              <a:ext uri="{FF2B5EF4-FFF2-40B4-BE49-F238E27FC236}">
                <a16:creationId xmlns:a16="http://schemas.microsoft.com/office/drawing/2014/main" id="{F256E867-BA7D-4CC2-A034-34D800613D0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28702" y="5500205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5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84"/>
    </mc:Choice>
    <mc:Fallback xmlns="">
      <p:transition spd="slow" advTm="5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56949" objId="4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AD6C6-9CF0-4028-8382-6607E7E256EA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389070" y="2438401"/>
            <a:ext cx="7530175" cy="290309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/>
            <a:r>
              <a:rPr lang="en-US" sz="1900" dirty="0"/>
              <a:t>Have conflict of interest, nepotism, and whistleblower policies.</a:t>
            </a:r>
          </a:p>
          <a:p>
            <a:pPr marL="0" indent="0"/>
            <a:r>
              <a:rPr lang="en-US" sz="1900" dirty="0"/>
              <a:t>Require disclosure of conflicts by employees and members of the Board of Directors.</a:t>
            </a:r>
          </a:p>
          <a:p>
            <a:pPr marL="0" indent="0"/>
            <a:r>
              <a:rPr lang="en-US" sz="1900" dirty="0"/>
              <a:t>If a conflict involves the Executive Director, require disclosure to the Board of Directors.</a:t>
            </a:r>
          </a:p>
          <a:p>
            <a:pPr marL="0" indent="0"/>
            <a:r>
              <a:rPr lang="en-US" sz="1900" dirty="0"/>
              <a:t>Require employees and/or Board members recuse themselves from decision-making when a conflict exists.</a:t>
            </a:r>
          </a:p>
          <a:p>
            <a:pPr marL="0" indent="0"/>
            <a:r>
              <a:rPr lang="en-US" sz="1900" dirty="0"/>
              <a:t>Encourage reporting of known conflicts by regularly reminding staff of the conflict of interest, nepotism, and whistleblower policies.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AAEC8A-9947-432F-94EB-D316CA4EDCA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84162" y="1063424"/>
            <a:ext cx="5817618" cy="1215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CONFLICTS OF INTEREST:</a:t>
            </a:r>
          </a:p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000" b="1" spc="-120" dirty="0">
                <a:solidFill>
                  <a:srgbClr val="FFFFFF"/>
                </a:solidFill>
                <a:latin typeface="Century Gothic" panose="020B0502020202020204"/>
              </a:rPr>
              <a:t>PREVENTION </a:t>
            </a:r>
          </a:p>
        </p:txBody>
      </p:sp>
      <p:pic>
        <p:nvPicPr>
          <p:cNvPr id="4" name="404077170">
            <a:hlinkClick r:id="" action="ppaction://media"/>
            <a:extLst>
              <a:ext uri="{FF2B5EF4-FFF2-40B4-BE49-F238E27FC236}">
                <a16:creationId xmlns:a16="http://schemas.microsoft.com/office/drawing/2014/main" id="{16E7F086-E1CC-4795-8F08-C7BE7F5755B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8868" y="576196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107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65"/>
    </mc:Choice>
    <mc:Fallback xmlns="">
      <p:transition spd="slow" advTm="82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stopEvt time="77792" objId="4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9352A6-DAF7-49D2-8E43-653FB1B400E3}"/>
              </a:ext>
            </a:extLst>
          </p:cNvPr>
          <p:cNvSpPr/>
          <p:nvPr/>
        </p:nvSpPr>
        <p:spPr>
          <a:xfrm>
            <a:off x="4730305" y="2921169"/>
            <a:ext cx="30921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pc="-120" dirty="0">
                <a:solidFill>
                  <a:srgbClr val="FFFFFF"/>
                </a:solidFill>
                <a:latin typeface="+mj-lt"/>
              </a:rPr>
              <a:t>HOTLINE</a:t>
            </a:r>
            <a:endParaRPr lang="en-US" sz="6000" dirty="0">
              <a:latin typeface="+mj-lt"/>
            </a:endParaRPr>
          </a:p>
        </p:txBody>
      </p:sp>
      <p:pic>
        <p:nvPicPr>
          <p:cNvPr id="3" name="1169918424">
            <a:hlinkClick r:id="" action="ppaction://media"/>
            <a:extLst>
              <a:ext uri="{FF2B5EF4-FFF2-40B4-BE49-F238E27FC236}">
                <a16:creationId xmlns:a16="http://schemas.microsoft.com/office/drawing/2014/main" id="{AFF6A946-79CB-432A-B349-E0DA9FDBD3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7693" y="54905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1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"/>
    </mc:Choice>
    <mc:Fallback xmlns="">
      <p:transition spd="slow" advTm="1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" objId="3"/>
        <p14:stopEvt time="9497" objId="3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3723" y="639763"/>
            <a:ext cx="2998270" cy="5492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FFFF"/>
                </a:solidFill>
                <a:cs typeface="Lucida Sans Unicode" pitchFamily="34" charset="0"/>
              </a:rPr>
              <a:t>CONTACT THE OIG HOTLINE</a:t>
            </a:r>
          </a:p>
        </p:txBody>
      </p:sp>
      <p:graphicFrame>
        <p:nvGraphicFramePr>
          <p:cNvPr id="53253" name="Rectangle 3">
            <a:extLst>
              <a:ext uri="{FF2B5EF4-FFF2-40B4-BE49-F238E27FC236}">
                <a16:creationId xmlns:a16="http://schemas.microsoft.com/office/drawing/2014/main" id="{AC8271B3-350F-4F2B-8F8B-4510FCF78F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47235" y="1143000"/>
          <a:ext cx="4691043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1457220238">
            <a:hlinkClick r:id="" action="ppaction://media"/>
            <a:extLst>
              <a:ext uri="{FF2B5EF4-FFF2-40B4-BE49-F238E27FC236}">
                <a16:creationId xmlns:a16="http://schemas.microsoft.com/office/drawing/2014/main" id="{839D0ABA-189F-4EBA-9BED-64969682D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3226" y="5511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18"/>
    </mc:Choice>
    <mc:Fallback xmlns="">
      <p:transition spd="slow" advTm="1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7" objId="3"/>
        <p14:stopEvt time="17542" objId="3"/>
      </p14:showEvt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016918" y="499533"/>
            <a:ext cx="5229456" cy="165819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chemeClr val="tx1"/>
                </a:solidFill>
                <a:cs typeface="Lucida Sans Unicode" pitchFamily="34" charset="0"/>
              </a:rPr>
              <a:t>OIG HOTLINE </a:t>
            </a:r>
            <a:br>
              <a:rPr lang="en-US" sz="4000" b="1" dirty="0">
                <a:solidFill>
                  <a:schemeClr val="tx1"/>
                </a:solidFill>
                <a:cs typeface="Lucida Sans Unicode" pitchFamily="34" charset="0"/>
              </a:rPr>
            </a:br>
            <a:r>
              <a:rPr lang="en-US" sz="4000" b="1" dirty="0">
                <a:solidFill>
                  <a:schemeClr val="tx1"/>
                </a:solidFill>
                <a:cs typeface="Lucida Sans Unicode" pitchFamily="34" charset="0"/>
              </a:rPr>
              <a:t>CONTACT INFORMATION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031492" y="2619436"/>
            <a:ext cx="5214882" cy="3766185"/>
          </a:xfrm>
        </p:spPr>
        <p:txBody>
          <a:bodyPr rtlCol="0">
            <a:normAutofit fontScale="92500" lnSpcReduction="2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Phone:</a:t>
            </a:r>
            <a:r>
              <a:rPr lang="en-US" dirty="0">
                <a:latin typeface="Arial" pitchFamily="34" charset="0"/>
                <a:cs typeface="Arial" pitchFamily="34" charset="0"/>
              </a:rPr>
              <a:t>	800-678-8868</a:t>
            </a:r>
          </a:p>
          <a:p>
            <a:pPr marL="0" indent="0">
              <a:buNone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		       202-295-1670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Fax: </a:t>
            </a:r>
            <a:r>
              <a:rPr lang="en-US" dirty="0">
                <a:latin typeface="Arial" pitchFamily="34" charset="0"/>
                <a:cs typeface="Arial" pitchFamily="34" charset="0"/>
              </a:rPr>
              <a:t>	202-337-7155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E-mail: </a:t>
            </a:r>
            <a:r>
              <a:rPr lang="en-US" dirty="0">
                <a:latin typeface="Arial" pitchFamily="34" charset="0"/>
                <a:cs typeface="Arial" pitchFamily="34" charset="0"/>
              </a:rPr>
              <a:t>	</a:t>
            </a:r>
            <a:r>
              <a:rPr lang="en-US" dirty="0">
                <a:latin typeface="Arial" pitchFamily="34" charset="0"/>
                <a:cs typeface="Arial" pitchFamily="34" charset="0"/>
                <a:hlinkClick r:id="rId5"/>
              </a:rPr>
              <a:t>hotline@oig.lsc.gov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Mail: 	</a:t>
            </a:r>
            <a:r>
              <a:rPr lang="en-US" dirty="0">
                <a:latin typeface="Arial" pitchFamily="34" charset="0"/>
                <a:cs typeface="Arial" pitchFamily="34" charset="0"/>
              </a:rPr>
              <a:t>P.O. Box 3699</a:t>
            </a:r>
          </a:p>
          <a:p>
            <a:pPr marL="0" indent="0">
              <a:buNone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                   Washington, DC 20007-0199</a:t>
            </a:r>
          </a:p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Duty to report any loss of $200 or more to the LSC OIG</a:t>
            </a:r>
          </a:p>
          <a:p>
            <a:pPr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Employees, Officers, and Directors should report fraud, waste, abuse, and violations of LSC laws or regulations to the OIG.</a:t>
            </a:r>
          </a:p>
          <a:p>
            <a:pPr marL="0" indent="0">
              <a:buNone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>
              <a:buNone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7" name="Graphic 136" descr="Speaker Phone">
            <a:extLst>
              <a:ext uri="{FF2B5EF4-FFF2-40B4-BE49-F238E27FC236}">
                <a16:creationId xmlns:a16="http://schemas.microsoft.com/office/drawing/2014/main" id="{003BBCF5-59D7-40F8-9EED-D85586E09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99044" y="1916170"/>
            <a:ext cx="2586359" cy="2586359"/>
          </a:xfrm>
          <a:prstGeom prst="rect">
            <a:avLst/>
          </a:prstGeom>
        </p:spPr>
      </p:pic>
      <p:pic>
        <p:nvPicPr>
          <p:cNvPr id="4" name="2058601232">
            <a:hlinkClick r:id="" action="ppaction://media"/>
            <a:extLst>
              <a:ext uri="{FF2B5EF4-FFF2-40B4-BE49-F238E27FC236}">
                <a16:creationId xmlns:a16="http://schemas.microsoft.com/office/drawing/2014/main" id="{1CCB35B5-FA56-445E-8D78-B7EE65B95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62512" y="5724452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2"/>
    </mc:Choice>
    <mc:Fallback xmlns="">
      <p:transition spd="slow" advTm="2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4"/>
        <p14:stopEvt time="25699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1313" y="1447801"/>
            <a:ext cx="3470031" cy="336181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5400" b="1" dirty="0">
                <a:solidFill>
                  <a:srgbClr val="FFFFFF"/>
                </a:solidFill>
              </a:rPr>
              <a:t>TODAY’S AGENDA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91343" y="1031634"/>
            <a:ext cx="4605442" cy="47462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457200" eaLnBrk="1" hangingPunct="1">
              <a:lnSpc>
                <a:spcPct val="85000"/>
              </a:lnSpc>
              <a:spcAft>
                <a:spcPts val="1800"/>
              </a:spcAft>
              <a:buClr>
                <a:prstClr val="white"/>
              </a:buClr>
            </a:pPr>
            <a:r>
              <a:rPr lang="en-US" sz="28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Role of the Office of Investigations</a:t>
            </a:r>
          </a:p>
          <a:p>
            <a:pPr marL="685800" indent="-457200" eaLnBrk="1" hangingPunct="1">
              <a:lnSpc>
                <a:spcPct val="85000"/>
              </a:lnSpc>
              <a:spcAft>
                <a:spcPts val="1800"/>
              </a:spcAft>
              <a:buClr>
                <a:prstClr val="white"/>
              </a:buClr>
            </a:pPr>
            <a:r>
              <a:rPr lang="en-US" sz="28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Fraud Triangle</a:t>
            </a:r>
          </a:p>
          <a:p>
            <a:pPr marL="685800" indent="-457200" eaLnBrk="1" hangingPunct="1">
              <a:lnSpc>
                <a:spcPct val="85000"/>
              </a:lnSpc>
              <a:spcAft>
                <a:spcPts val="1800"/>
              </a:spcAft>
              <a:buClr>
                <a:prstClr val="white"/>
              </a:buClr>
            </a:pPr>
            <a:r>
              <a:rPr lang="en-US" sz="28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Examples of past frauds at LSC grantee programs</a:t>
            </a:r>
          </a:p>
          <a:p>
            <a:pPr marL="685800" indent="-457200" eaLnBrk="1" hangingPunct="1">
              <a:lnSpc>
                <a:spcPct val="85000"/>
              </a:lnSpc>
              <a:spcAft>
                <a:spcPts val="1800"/>
              </a:spcAft>
              <a:buClr>
                <a:prstClr val="white"/>
              </a:buClr>
            </a:pPr>
            <a:r>
              <a:rPr lang="en-US" sz="28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Prevention/Best Practices </a:t>
            </a:r>
          </a:p>
        </p:txBody>
      </p:sp>
      <p:pic>
        <p:nvPicPr>
          <p:cNvPr id="2" name="49592967">
            <a:hlinkClick r:id="" action="ppaction://media"/>
            <a:extLst>
              <a:ext uri="{FF2B5EF4-FFF2-40B4-BE49-F238E27FC236}">
                <a16:creationId xmlns:a16="http://schemas.microsoft.com/office/drawing/2014/main" id="{74763056-CDE6-435C-8886-B8FF124459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8373" y="5574666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6"/>
    </mc:Choice>
    <mc:Fallback xmlns="">
      <p:transition spd="slow" advTm="2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" objId="2"/>
        <p14:stopEvt time="20376" objId="2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990BE6-A5A4-44E3-A2F2-BFFD421FE31C}"/>
              </a:ext>
            </a:extLst>
          </p:cNvPr>
          <p:cNvSpPr/>
          <p:nvPr/>
        </p:nvSpPr>
        <p:spPr>
          <a:xfrm>
            <a:off x="3956952" y="3004269"/>
            <a:ext cx="42780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  <a:spcAft>
                <a:spcPts val="600"/>
              </a:spcAft>
              <a:defRPr/>
            </a:pPr>
            <a:r>
              <a:rPr lang="en-US" sz="6000" b="1" spc="-120" dirty="0">
                <a:solidFill>
                  <a:srgbClr val="FFFFFF"/>
                </a:solidFill>
                <a:latin typeface="+mj-lt"/>
              </a:rPr>
              <a:t>RESOURCES</a:t>
            </a:r>
          </a:p>
        </p:txBody>
      </p:sp>
      <p:pic>
        <p:nvPicPr>
          <p:cNvPr id="3" name="1199438475">
            <a:hlinkClick r:id="" action="ppaction://media"/>
            <a:extLst>
              <a:ext uri="{FF2B5EF4-FFF2-40B4-BE49-F238E27FC236}">
                <a16:creationId xmlns:a16="http://schemas.microsoft.com/office/drawing/2014/main" id="{05E0F884-9417-4485-927E-AFECB71DE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530" y="57882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39"/>
    </mc:Choice>
    <mc:Fallback xmlns="">
      <p:transition spd="slow" advTm="13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" objId="3"/>
        <p14:stopEvt time="13339" objId="3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27884" y="1024243"/>
            <a:ext cx="7530175" cy="122813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b="1" dirty="0">
                <a:solidFill>
                  <a:srgbClr val="FFFFFF"/>
                </a:solidFill>
                <a:cs typeface="Lucida Sans Unicode" pitchFamily="34" charset="0"/>
              </a:rPr>
              <a:t>OIG FRAUD PREVENTION  </a:t>
            </a:r>
            <a:br>
              <a:rPr lang="en-US" sz="4000" b="1" dirty="0">
                <a:solidFill>
                  <a:srgbClr val="FFFFFF"/>
                </a:solidFill>
                <a:cs typeface="Lucida Sans Unicode" pitchFamily="34" charset="0"/>
              </a:rPr>
            </a:br>
            <a:r>
              <a:rPr lang="en-US" sz="4000" b="1" dirty="0">
                <a:solidFill>
                  <a:srgbClr val="FFFFFF"/>
                </a:solidFill>
                <a:cs typeface="Lucida Sans Unicode" pitchFamily="34" charset="0"/>
              </a:rPr>
              <a:t>RESOURCES</a:t>
            </a:r>
          </a:p>
        </p:txBody>
      </p:sp>
      <p:sp>
        <p:nvSpPr>
          <p:cNvPr id="27655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2973314"/>
            <a:ext cx="8610600" cy="2903099"/>
          </a:xfrm>
        </p:spPr>
        <p:txBody>
          <a:bodyPr rtlCol="0">
            <a:noAutofit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 Fraud Alerts And Best Practices	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 The Fraud Corner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 Guides And Presentations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 Press Releases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cs typeface="Arial" pitchFamily="34" charset="0"/>
              </a:rPr>
              <a:t> Please visit: https://www.oig.lsc.gov/Products/Investigative-results-and-guidance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endParaRPr lang="en-US" sz="2800" dirty="0">
              <a:cs typeface="Arial" pitchFamily="34" charset="0"/>
            </a:endParaRPr>
          </a:p>
        </p:txBody>
      </p:sp>
      <p:pic>
        <p:nvPicPr>
          <p:cNvPr id="2" name="1871729279">
            <a:hlinkClick r:id="" action="ppaction://media"/>
            <a:extLst>
              <a:ext uri="{FF2B5EF4-FFF2-40B4-BE49-F238E27FC236}">
                <a16:creationId xmlns:a16="http://schemas.microsoft.com/office/drawing/2014/main" id="{FA9A8241-C9CE-41BB-AB9C-9CBFEE5CD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3507" y="53310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2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67"/>
    </mc:Choice>
    <mc:Fallback xmlns="">
      <p:transition spd="slow" advTm="45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0" objId="2"/>
        <p14:stopEvt time="43713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44970" y="1031635"/>
            <a:ext cx="3241431" cy="453096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3600" b="1" dirty="0">
                <a:solidFill>
                  <a:srgbClr val="FFFFFF"/>
                </a:solidFill>
              </a:rPr>
              <a:t>OIG Investigations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002130" y="1295400"/>
            <a:ext cx="3888283" cy="45309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BBB59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64A2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BACC6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 eaLnBrk="1" hangingPunct="1">
              <a:lnSpc>
                <a:spcPct val="90000"/>
              </a:lnSpc>
              <a:spcAft>
                <a:spcPts val="600"/>
              </a:spcAft>
              <a:buClr>
                <a:srgbClr val="1CADE4"/>
              </a:buClr>
            </a:pPr>
            <a:r>
              <a:rPr lang="en-US" sz="2000" b="1" dirty="0">
                <a:solidFill>
                  <a:prstClr val="white"/>
                </a:solidFill>
                <a:latin typeface="Century Gothic" panose="020B0502020202020204"/>
              </a:rPr>
              <a:t>Prevention</a:t>
            </a:r>
          </a:p>
          <a:p>
            <a:pPr lvl="1" defTabSz="457200" eaLnBrk="1" hangingPunct="1">
              <a:lnSpc>
                <a:spcPct val="90000"/>
              </a:lnSpc>
              <a:spcAft>
                <a:spcPts val="600"/>
              </a:spcAft>
              <a:buClr>
                <a:srgbClr val="2683C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anose="020B0502020202020204"/>
              </a:rPr>
              <a:t>To have a robust fraud prevention program to help grantees avoid issues of fraud</a:t>
            </a:r>
          </a:p>
          <a:p>
            <a:pPr defTabSz="457200" eaLnBrk="1" hangingPunct="1">
              <a:lnSpc>
                <a:spcPct val="90000"/>
              </a:lnSpc>
              <a:spcAft>
                <a:spcPts val="6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white"/>
              </a:solidFill>
              <a:latin typeface="Century Gothic" panose="020B0502020202020204"/>
            </a:endParaRPr>
          </a:p>
          <a:p>
            <a:pPr defTabSz="457200" eaLnBrk="1" hangingPunct="1">
              <a:lnSpc>
                <a:spcPct val="90000"/>
              </a:lnSpc>
              <a:spcAft>
                <a:spcPts val="6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prstClr val="white"/>
                </a:solidFill>
                <a:latin typeface="Century Gothic" panose="020B0502020202020204"/>
              </a:rPr>
              <a:t>Detection</a:t>
            </a:r>
          </a:p>
          <a:p>
            <a:pPr lvl="1" defTabSz="457200" eaLnBrk="1" hangingPunct="1">
              <a:lnSpc>
                <a:spcPct val="90000"/>
              </a:lnSpc>
              <a:spcAft>
                <a:spcPts val="600"/>
              </a:spcAft>
              <a:buClr>
                <a:srgbClr val="2683C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  <a:latin typeface="Century Gothic" panose="020B0502020202020204"/>
              </a:rPr>
              <a:t>To prove or disprove allegations of fraud or regulatory violations in LSC grantee programs</a:t>
            </a:r>
          </a:p>
          <a:p>
            <a:pPr defTabSz="457200" eaLnBrk="1" hangingPunct="1">
              <a:lnSpc>
                <a:spcPct val="90000"/>
              </a:lnSpc>
              <a:spcAft>
                <a:spcPts val="600"/>
              </a:spcAft>
              <a:buClr>
                <a:srgbClr val="1CADE4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" name="1410991303">
            <a:hlinkClick r:id="" action="ppaction://media"/>
            <a:extLst>
              <a:ext uri="{FF2B5EF4-FFF2-40B4-BE49-F238E27FC236}">
                <a16:creationId xmlns:a16="http://schemas.microsoft.com/office/drawing/2014/main" id="{B549AF6C-1530-4D72-BCB2-20E8D73B51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48883" y="570624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6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75"/>
    </mc:Choice>
    <mc:Fallback xmlns="">
      <p:transition spd="slow" advTm="44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8" objId="2"/>
        <p14:stopEvt time="44975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1" y="173666"/>
            <a:ext cx="7953059" cy="10746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FF"/>
                </a:solidFill>
                <a:cs typeface="Arial" panose="020B0604020202020204" pitchFamily="34" charset="0"/>
              </a:rPr>
              <a:t>COST OF FRAUDS</a:t>
            </a:r>
            <a:br>
              <a:rPr lang="en-US" sz="3200" b="1" dirty="0">
                <a:solidFill>
                  <a:srgbClr val="FFFFFF"/>
                </a:solidFill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FFFF"/>
                </a:solidFill>
                <a:cs typeface="Arial" panose="020B0604020202020204" pitchFamily="34" charset="0"/>
              </a:rPr>
              <a:t>AT LSC PROGRAMS SINCE 2010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2327885" y="1524000"/>
            <a:ext cx="7530175" cy="4648200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u="sng" dirty="0"/>
              <a:t>Human Cost</a:t>
            </a:r>
            <a:r>
              <a:rPr lang="en-US" dirty="0"/>
              <a:t>: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More than 29 defendants referred for prosecution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Sentencing of up to 54 months imprisonment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6 pending indictments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21 indictments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15 guilty pleas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 grantee employees who lost their jobs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u="sng" dirty="0"/>
          </a:p>
          <a:p>
            <a:pPr marL="0" indent="0">
              <a:buNone/>
            </a:pPr>
            <a:r>
              <a:rPr lang="en-US" u="sng" dirty="0"/>
              <a:t>Financial Cost</a:t>
            </a:r>
            <a:r>
              <a:rPr lang="en-US" dirty="0"/>
              <a:t>: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Criminal restitution/recoveries over $2 million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Questioned costs and recoveries over $416,000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Discontinued subgrant payments over $430,000</a:t>
            </a:r>
          </a:p>
          <a:p>
            <a:pPr marL="0" indent="0">
              <a:buNone/>
            </a:pPr>
            <a:r>
              <a:rPr lang="en-US" u="sng" dirty="0"/>
              <a:t>Other Results</a:t>
            </a:r>
            <a:r>
              <a:rPr lang="en-US" dirty="0"/>
              <a:t>: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Debarments: 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Disbarments: 3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400" i="1" dirty="0">
              <a:ea typeface="Lucida Sans Unicode" pitchFamily="34" charset="0"/>
              <a:cs typeface="Arial" pitchFamily="34" charset="0"/>
            </a:endParaRPr>
          </a:p>
          <a:p>
            <a:pPr algn="r"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ea typeface="Lucida Sans Unicode" pitchFamily="34" charset="0"/>
                <a:cs typeface="Arial" pitchFamily="34" charset="0"/>
              </a:rPr>
              <a:t>(Current as of April 2020)</a:t>
            </a:r>
          </a:p>
        </p:txBody>
      </p:sp>
      <p:pic>
        <p:nvPicPr>
          <p:cNvPr id="3" name="1437707960">
            <a:hlinkClick r:id="" action="ppaction://media"/>
            <a:extLst>
              <a:ext uri="{FF2B5EF4-FFF2-40B4-BE49-F238E27FC236}">
                <a16:creationId xmlns:a16="http://schemas.microsoft.com/office/drawing/2014/main" id="{60CC9608-507D-4F73-A161-F5A58C89A0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64497" y="5726386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295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1"/>
    </mc:Choice>
    <mc:Fallback xmlns="">
      <p:transition spd="slow" advTm="4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" objId="3"/>
        <p14:stopEvt time="40471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B5647-86F5-4B83-8B72-580188993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541" y="1411842"/>
            <a:ext cx="7530175" cy="12281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5000"/>
              </a:lnSpc>
            </a:pPr>
            <a:r>
              <a:rPr lang="en-US" b="1" dirty="0">
                <a:solidFill>
                  <a:srgbClr val="FFFFFF"/>
                </a:solidFill>
              </a:rPr>
              <a:t>Any grantee employee could be involved in a fraud or questioned cost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3B0A2-91E3-457E-B974-91A0B90978E3}"/>
              </a:ext>
            </a:extLst>
          </p:cNvPr>
          <p:cNvSpPr txBox="1"/>
          <p:nvPr/>
        </p:nvSpPr>
        <p:spPr>
          <a:xfrm>
            <a:off x="2743200" y="2988392"/>
            <a:ext cx="7114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dirty="0">
                <a:solidFill>
                  <a:prstClr val="white"/>
                </a:solidFill>
                <a:latin typeface="Century Gothic" panose="020B0502020202020204"/>
              </a:rPr>
              <a:t>We have frauds committed at all levels of management, administration, and advocacy from Executive Directors, Chief Financial Officers, and Intake Staff.</a:t>
            </a:r>
          </a:p>
        </p:txBody>
      </p:sp>
      <p:pic>
        <p:nvPicPr>
          <p:cNvPr id="3" name="27311764">
            <a:hlinkClick r:id="" action="ppaction://media"/>
            <a:extLst>
              <a:ext uri="{FF2B5EF4-FFF2-40B4-BE49-F238E27FC236}">
                <a16:creationId xmlns:a16="http://schemas.microsoft.com/office/drawing/2014/main" id="{DB8C94DA-4EE1-44CB-9E6D-4641B70562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85517" y="573777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8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54"/>
    </mc:Choice>
    <mc:Fallback xmlns="">
      <p:transition spd="slow" advTm="2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2925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56647" y="2309765"/>
            <a:ext cx="3509773" cy="212198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80000"/>
              </a:lnSpc>
              <a:defRPr/>
            </a:pPr>
            <a:br>
              <a:rPr lang="en-US" sz="4400" b="1" dirty="0">
                <a:solidFill>
                  <a:srgbClr val="FFFFFF"/>
                </a:solidFill>
              </a:rPr>
            </a:b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FRAUD TRIANGLE</a:t>
            </a:r>
            <a:br>
              <a:rPr lang="en-US" sz="4400" b="1" dirty="0">
                <a:solidFill>
                  <a:srgbClr val="FFFFFF"/>
                </a:solidFill>
              </a:rPr>
            </a:br>
            <a:r>
              <a:rPr lang="en-US" sz="4400" b="1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" name="Picture 2" descr="http://www.brunbergblatt.com/wp-content/uploads/2012/01/fraud_triangl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8478" y="1295400"/>
            <a:ext cx="4111457" cy="4150714"/>
          </a:xfrm>
          <a:prstGeom prst="rect">
            <a:avLst/>
          </a:prstGeom>
          <a:noFill/>
        </p:spPr>
      </p:pic>
      <p:sp>
        <p:nvSpPr>
          <p:cNvPr id="14" name="Rounded Rectangle 4"/>
          <p:cNvSpPr/>
          <p:nvPr>
            <p:custDataLst>
              <p:tags r:id="rId3"/>
            </p:custDataLst>
          </p:nvPr>
        </p:nvSpPr>
        <p:spPr>
          <a:xfrm>
            <a:off x="6592889" y="1751014"/>
            <a:ext cx="3959225" cy="13747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endParaRPr lang="en-US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entury Gothic" panose="020B0502020202020204"/>
            </a:endParaRPr>
          </a:p>
        </p:txBody>
      </p:sp>
      <p:pic>
        <p:nvPicPr>
          <p:cNvPr id="2" name="258693881">
            <a:hlinkClick r:id="" action="ppaction://media"/>
            <a:extLst>
              <a:ext uri="{FF2B5EF4-FFF2-40B4-BE49-F238E27FC236}">
                <a16:creationId xmlns:a16="http://schemas.microsoft.com/office/drawing/2014/main" id="{3C8CEF28-0F8E-4AF0-B9DE-787DFEEF2E0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85517" y="5800834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844"/>
    </mc:Choice>
    <mc:Fallback xmlns="">
      <p:transition spd="slow" advTm="1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2" objId="2"/>
        <p14:stopEvt time="114937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>
            <p:custDataLst>
              <p:tags r:id="rId2"/>
            </p:custDataLst>
          </p:nvPr>
        </p:nvSpPr>
        <p:spPr>
          <a:xfrm>
            <a:off x="2327885" y="806204"/>
            <a:ext cx="7530175" cy="1664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pitchFamily="18" charset="0"/>
              </a:defRPr>
            </a:lvl9pPr>
          </a:lstStyle>
          <a:p>
            <a:pPr algn="ctr" eaLnBrk="1" fontAlgn="auto" hangingPunct="1">
              <a:spcAft>
                <a:spcPts val="600"/>
              </a:spcAft>
              <a:defRPr/>
            </a:pPr>
            <a:r>
              <a:rPr lang="en-US" sz="4800" b="1" spc="-120" dirty="0">
                <a:solidFill>
                  <a:srgbClr val="FFFFFF"/>
                </a:solidFill>
                <a:latin typeface="Century Gothic" panose="020B0502020202020204"/>
              </a:rPr>
              <a:t>CASE STUDIES</a:t>
            </a:r>
          </a:p>
          <a:p>
            <a:pPr algn="ctr" eaLnBrk="1" fontAlgn="auto" hangingPunct="1"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F8F8F8"/>
                </a:solidFill>
                <a:latin typeface="Century Gothic" panose="020B0502020202020204"/>
                <a:ea typeface="Lucida Sans Unicode" pitchFamily="34" charset="0"/>
                <a:cs typeface="Arial" pitchFamily="34" charset="0"/>
              </a:rPr>
              <a:t>TYPES OF OIG INVESTIGATIONS</a:t>
            </a:r>
            <a:endParaRPr lang="en-US" sz="4000" b="1" spc="-120" dirty="0">
              <a:solidFill>
                <a:srgbClr val="FFFFFF"/>
              </a:solidFill>
              <a:latin typeface="Century Gothic" panose="020B0502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4FC8BE-F245-438E-B7A3-0E5389617DC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600200" y="2948288"/>
            <a:ext cx="9067800" cy="2842913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/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ACCOUNTING FRAUD 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TIME AND ATTENDANCE FRAUD 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PAYROLL FRAUD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STAFF TRAVEL AND REIMBURSEMENT FRAUD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REVENUE STREAMS FRAUD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CREDIT CARD FRAUD AND ABUSE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OUTSIDE PRACTICE/EMPLOYMENT AND CLIENT DIVERSION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QUESTIONED COSTS 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REGULATORY VIOLATIONS</a:t>
            </a:r>
          </a:p>
          <a:p>
            <a:pPr marL="457200" indent="-45720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white">
                    <a:lumMod val="85000"/>
                    <a:lumOff val="15000"/>
                  </a:prstClr>
                </a:solidFill>
                <a:latin typeface="Century Gothic" panose="020B0502020202020204"/>
              </a:rPr>
              <a:t>CONFLICTS OF INTEREST</a:t>
            </a:r>
          </a:p>
        </p:txBody>
      </p:sp>
      <p:pic>
        <p:nvPicPr>
          <p:cNvPr id="2" name="827333686">
            <a:hlinkClick r:id="" action="ppaction://media"/>
            <a:extLst>
              <a:ext uri="{FF2B5EF4-FFF2-40B4-BE49-F238E27FC236}">
                <a16:creationId xmlns:a16="http://schemas.microsoft.com/office/drawing/2014/main" id="{86CD1B4B-6673-4DEB-8D28-10CF4E92DC8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77275" y="5791201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9"/>
    </mc:Choice>
    <mc:Fallback xmlns="">
      <p:transition spd="slow" advTm="41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2" objId="2"/>
        <p14:stopEvt time="40366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83&quot;/&gt;&lt;/object&gt;&lt;object type=&quot;3&quot; unique_id=&quot;10004&quot;&gt;&lt;property id=&quot;20148&quot; value=&quot;5&quot;/&gt;&lt;property id=&quot;20300&quot; value=&quot;Slide 2&quot;/&gt;&lt;property id=&quot;20307&quot; value=&quot;347&quot;/&gt;&lt;/object&gt;&lt;object type=&quot;3&quot; unique_id=&quot;10005&quot;&gt;&lt;property id=&quot;20148&quot; value=&quot;5&quot;/&gt;&lt;property id=&quot;20300&quot; value=&quot;Slide 3 - &amp;quot;OFFICE OF INSPECTOR General    Office of Investigations&amp;quot;&quot;/&gt;&lt;property id=&quot;20307&quot; value=&quot;397&quot;/&gt;&lt;/object&gt;&lt;object type=&quot;3&quot; unique_id=&quot;10006&quot;&gt;&lt;property id=&quot;20148&quot; value=&quot;5&quot;/&gt;&lt;property id=&quot;20300&quot; value=&quot;Slide 4 - &amp;quot;TODAY’S AGENDA&amp;quot;&quot;/&gt;&lt;property id=&quot;20307&quot; value=&quot;282&quot;/&gt;&lt;/object&gt;&lt;object type=&quot;3&quot; unique_id=&quot;10007&quot;&gt;&lt;property id=&quot;20148&quot; value=&quot;5&quot;/&gt;&lt;property id=&quot;20300&quot; value=&quot;Slide 5 - &amp;quot;OIG Investigations&amp;quot;&quot;/&gt;&lt;property id=&quot;20307&quot; value=&quot;476&quot;/&gt;&lt;/object&gt;&lt;object type=&quot;3&quot; unique_id=&quot;10008&quot;&gt;&lt;property id=&quot;20148&quot; value=&quot;5&quot;/&gt;&lt;property id=&quot;20300&quot; value=&quot;Slide 6 - &amp;quot;COST OF FRAUDS AT LSC PROGRAMS SINCE 2010&amp;quot;&quot;/&gt;&lt;property id=&quot;20307&quot; value=&quot;409&quot;/&gt;&lt;/object&gt;&lt;object type=&quot;3&quot; unique_id=&quot;10009&quot;&gt;&lt;property id=&quot;20148&quot; value=&quot;5&quot;/&gt;&lt;property id=&quot;20300&quot; value=&quot;Slide 7 - &amp;quot;Any grantee employee could be involved in a fraud or questioned cost&amp;quot;&quot;/&gt;&lt;property id=&quot;20307&quot; value=&quot;413&quot;/&gt;&lt;/object&gt;&lt;object type=&quot;3&quot; unique_id=&quot;10377&quot;&gt;&lt;property id=&quot;20148&quot; value=&quot;5&quot;/&gt;&lt;property id=&quot;20300&quot; value=&quot;Slide 8 - &amp;quot;  FRAUD TRIANGLE  &amp;quot;&quot;/&gt;&lt;property id=&quot;20307&quot; value=&quot;337&quot;/&gt;&lt;/object&gt;&lt;object type=&quot;3&quot; unique_id=&quot;10378&quot;&gt;&lt;property id=&quot;20148&quot; value=&quot;5&quot;/&gt;&lt;property id=&quot;20300&quot; value=&quot;Slide 9&quot;/&gt;&lt;property id=&quot;20307&quot; value=&quot;298&quot;/&gt;&lt;/object&gt;&lt;object type=&quot;3&quot; unique_id=&quot;10379&quot;&gt;&lt;property id=&quot;20148&quot; value=&quot;5&quot;/&gt;&lt;property id=&quot;20300&quot; value=&quot;Slide 10&quot;/&gt;&lt;property id=&quot;20307&quot; value=&quot;420&quot;/&gt;&lt;/object&gt;&lt;object type=&quot;3&quot; unique_id=&quot;10380&quot;&gt;&lt;property id=&quot;20148&quot; value=&quot;5&quot;/&gt;&lt;property id=&quot;20300&quot; value=&quot;Slide 11&quot;/&gt;&lt;property id=&quot;20307&quot; value=&quot;477&quot;/&gt;&lt;/object&gt;&lt;object type=&quot;3&quot; unique_id=&quot;10381&quot;&gt;&lt;property id=&quot;20148&quot; value=&quot;5&quot;/&gt;&lt;property id=&quot;20300&quot; value=&quot;Slide 12&quot;/&gt;&lt;property id=&quot;20307&quot; value=&quot;435&quot;/&gt;&lt;/object&gt;&lt;object type=&quot;3&quot; unique_id=&quot;10382&quot;&gt;&lt;property id=&quot;20148&quot; value=&quot;5&quot;/&gt;&lt;property id=&quot;20300&quot; value=&quot;Slide 13&quot;/&gt;&lt;property id=&quot;20307&quot; value=&quot;423&quot;/&gt;&lt;/object&gt;&lt;object type=&quot;3&quot; unique_id=&quot;10383&quot;&gt;&lt;property id=&quot;20148&quot; value=&quot;5&quot;/&gt;&lt;property id=&quot;20300&quot; value=&quot;Slide 14&quot;/&gt;&lt;property id=&quot;20307&quot; value=&quot;452&quot;/&gt;&lt;/object&gt;&lt;object type=&quot;3&quot; unique_id=&quot;10384&quot;&gt;&lt;property id=&quot;20148&quot; value=&quot;5&quot;/&gt;&lt;property id=&quot;20300&quot; value=&quot;Slide 15&quot;/&gt;&lt;property id=&quot;20307&quot; value=&quot;453&quot;/&gt;&lt;/object&gt;&lt;object type=&quot;3&quot; unique_id=&quot;10740&quot;&gt;&lt;property id=&quot;20148&quot; value=&quot;5&quot;/&gt;&lt;property id=&quot;20300&quot; value=&quot;Slide 16&quot;/&gt;&lt;property id=&quot;20307&quot; value=&quot;426&quot;/&gt;&lt;/object&gt;&lt;object type=&quot;3&quot; unique_id=&quot;10741&quot;&gt;&lt;property id=&quot;20148&quot; value=&quot;5&quot;/&gt;&lt;property id=&quot;20300&quot; value=&quot;Slide 17&quot;/&gt;&lt;property id=&quot;20307&quot; value=&quot;455&quot;/&gt;&lt;/object&gt;&lt;object type=&quot;3&quot; unique_id=&quot;10742&quot;&gt;&lt;property id=&quot;20148&quot; value=&quot;5&quot;/&gt;&lt;property id=&quot;20300&quot; value=&quot;Slide 18&quot;/&gt;&lt;property id=&quot;20307&quot; value=&quot;454&quot;/&gt;&lt;/object&gt;&lt;object type=&quot;3&quot; unique_id=&quot;10743&quot;&gt;&lt;property id=&quot;20148&quot; value=&quot;5&quot;/&gt;&lt;property id=&quot;20300&quot; value=&quot;Slide 19&quot;/&gt;&lt;property id=&quot;20307&quot; value=&quot;428&quot;/&gt;&lt;/object&gt;&lt;object type=&quot;3&quot; unique_id=&quot;10744&quot;&gt;&lt;property id=&quot;20148&quot; value=&quot;5&quot;/&gt;&lt;property id=&quot;20300&quot; value=&quot;Slide 20&quot;/&gt;&lt;property id=&quot;20307&quot; value=&quot;456&quot;/&gt;&lt;/object&gt;&lt;object type=&quot;3&quot; unique_id=&quot;10745&quot;&gt;&lt;property id=&quot;20148&quot; value=&quot;5&quot;/&gt;&lt;property id=&quot;20300&quot; value=&quot;Slide 21&quot;/&gt;&lt;property id=&quot;20307&quot; value=&quot;457&quot;/&gt;&lt;/object&gt;&lt;object type=&quot;3&quot; unique_id=&quot;10881&quot;&gt;&lt;property id=&quot;20148&quot; value=&quot;5&quot;/&gt;&lt;property id=&quot;20300&quot; value=&quot;Slide 22&quot;/&gt;&lt;property id=&quot;20307&quot; value=&quot;471&quot;/&gt;&lt;/object&gt;&lt;object type=&quot;3&quot; unique_id=&quot;10882&quot;&gt;&lt;property id=&quot;20148&quot; value=&quot;5&quot;/&gt;&lt;property id=&quot;20300&quot; value=&quot;Slide 23&quot;/&gt;&lt;property id=&quot;20307&quot; value=&quot;472&quot;/&gt;&lt;/object&gt;&lt;object type=&quot;3&quot; unique_id=&quot;10883&quot;&gt;&lt;property id=&quot;20148&quot; value=&quot;5&quot;/&gt;&lt;property id=&quot;20300&quot; value=&quot;Slide 24&quot;/&gt;&lt;property id=&quot;20307&quot; value=&quot;473&quot;/&gt;&lt;/object&gt;&lt;object type=&quot;3&quot; unique_id=&quot;10884&quot;&gt;&lt;property id=&quot;20148&quot; value=&quot;5&quot;/&gt;&lt;property id=&quot;20300&quot; value=&quot;Slide 25&quot;/&gt;&lt;property id=&quot;20307&quot; value=&quot;445&quot;/&gt;&lt;/object&gt;&lt;object type=&quot;3&quot; unique_id=&quot;10885&quot;&gt;&lt;property id=&quot;20148&quot; value=&quot;5&quot;/&gt;&lt;property id=&quot;20300&quot; value=&quot;Slide 26&quot;/&gt;&lt;property id=&quot;20307&quot; value=&quot;461&quot;/&gt;&lt;/object&gt;&lt;object type=&quot;3&quot; unique_id=&quot;10886&quot;&gt;&lt;property id=&quot;20148&quot; value=&quot;5&quot;/&gt;&lt;property id=&quot;20300&quot; value=&quot;Slide 27&quot;/&gt;&lt;property id=&quot;20307&quot; value=&quot;474&quot;/&gt;&lt;/object&gt;&lt;object type=&quot;3&quot; unique_id=&quot;11399&quot;&gt;&lt;property id=&quot;20148&quot; value=&quot;5&quot;/&gt;&lt;property id=&quot;20300&quot; value=&quot;Slide 28&quot;/&gt;&lt;property id=&quot;20307&quot; value=&quot;450&quot;/&gt;&lt;/object&gt;&lt;object type=&quot;3&quot; unique_id=&quot;11400&quot;&gt;&lt;property id=&quot;20148&quot; value=&quot;5&quot;/&gt;&lt;property id=&quot;20300&quot; value=&quot;Slide 29&quot;/&gt;&lt;property id=&quot;20307&quot; value=&quot;465&quot;/&gt;&lt;/object&gt;&lt;object type=&quot;3&quot; unique_id=&quot;11401&quot;&gt;&lt;property id=&quot;20148&quot; value=&quot;5&quot;/&gt;&lt;property id=&quot;20300&quot; value=&quot;Slide 30&quot;/&gt;&lt;property id=&quot;20307&quot; value=&quot;466&quot;/&gt;&lt;/object&gt;&lt;object type=&quot;3&quot; unique_id=&quot;11902&quot;&gt;&lt;property id=&quot;20148&quot; value=&quot;5&quot;/&gt;&lt;property id=&quot;20300&quot; value=&quot;Slide 31&quot;/&gt;&lt;property id=&quot;20307&quot; value=&quot;418&quot;/&gt;&lt;/object&gt;&lt;object type=&quot;3&quot; unique_id=&quot;11903&quot;&gt;&lt;property id=&quot;20148&quot; value=&quot;5&quot;/&gt;&lt;property id=&quot;20300&quot; value=&quot;Slide 32&quot;/&gt;&lt;property id=&quot;20307&quot; value=&quot;481&quot;/&gt;&lt;/object&gt;&lt;object type=&quot;3&quot; unique_id=&quot;11904&quot;&gt;&lt;property id=&quot;20148&quot; value=&quot;5&quot;/&gt;&lt;property id=&quot;20300&quot; value=&quot;Slide 33&quot;/&gt;&lt;property id=&quot;20307&quot; value=&quot;482&quot;/&gt;&lt;/object&gt;&lt;object type=&quot;3&quot; unique_id=&quot;11905&quot;&gt;&lt;property id=&quot;20148&quot; value=&quot;5&quot;/&gt;&lt;property id=&quot;20300&quot; value=&quot;Slide 34&quot;/&gt;&lt;property id=&quot;20307&quot; value=&quot;480&quot;/&gt;&lt;/object&gt;&lt;object type=&quot;3&quot; unique_id=&quot;11906&quot;&gt;&lt;property id=&quot;20148&quot; value=&quot;5&quot;/&gt;&lt;property id=&quot;20300&quot; value=&quot;Slide 35&quot;/&gt;&lt;property id=&quot;20307&quot; value=&quot;478&quot;/&gt;&lt;/object&gt;&lt;object type=&quot;3&quot; unique_id=&quot;11907&quot;&gt;&lt;property id=&quot;20148&quot; value=&quot;5&quot;/&gt;&lt;property id=&quot;20300&quot; value=&quot;Slide 36&quot;/&gt;&lt;property id=&quot;20307&quot; value=&quot;475&quot;/&gt;&lt;/object&gt;&lt;object type=&quot;3&quot; unique_id=&quot;20695&quot;&gt;&lt;property id=&quot;20148&quot; value=&quot;5&quot;/&gt;&lt;property id=&quot;20300&quot; value=&quot;Slide 37&quot;/&gt;&lt;property id=&quot;20307&quot; value=&quot;449&quot;/&gt;&lt;/object&gt;&lt;object type=&quot;3&quot; unique_id=&quot;20696&quot;&gt;&lt;property id=&quot;20148&quot; value=&quot;5&quot;/&gt;&lt;property id=&quot;20300&quot; value=&quot;Slide 38 - &amp;quot;CONTACT THE OIG HOTLINE&amp;quot;&quot;/&gt;&lt;property id=&quot;20307&quot; value=&quot;277&quot;/&gt;&lt;/object&gt;&lt;object type=&quot;3&quot; unique_id=&quot;20697&quot;&gt;&lt;property id=&quot;20148&quot; value=&quot;5&quot;/&gt;&lt;property id=&quot;20300&quot; value=&quot;Slide 39 - &amp;quot;OIG HOTLINE  CONTACT INFORMATION&amp;quot;&quot;/&gt;&lt;property id=&quot;20307&quot; value=&quot;278&quot;/&gt;&lt;/object&gt;&lt;object type=&quot;3&quot; unique_id=&quot;20698&quot;&gt;&lt;property id=&quot;20148&quot; value=&quot;5&quot;/&gt;&lt;property id=&quot;20300&quot; value=&quot;Slide 40&quot;/&gt;&lt;property id=&quot;20307&quot; value=&quot;469&quot;/&gt;&lt;/object&gt;&lt;object type=&quot;3&quot; unique_id=&quot;20699&quot;&gt;&lt;property id=&quot;20148&quot; value=&quot;5&quot;/&gt;&lt;property id=&quot;20300&quot; value=&quot;Slide 41 - &amp;quot;OIG FRAUD PREVENTION   RESOURCES&amp;quot;&quot;/&gt;&lt;property id=&quot;20307&quot; value=&quot;470&quot;/&gt;&lt;/object&gt;&lt;/object&gt;&lt;object type=&quot;8&quot; unique_id=&quot;1001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&quot;/&gt;&lt;lineCharCount val=&quot;1&quot;/&gt;&lt;lineCharCount val=&quot;6&quot;/&gt;&lt;lineCharCount val=&quot;9&quot;/&gt;&lt;lineCharCount val=&quot;1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212E03F3-8855-4789-A104-35F84F7264AE}_1.png&quot;/&gt;&lt;left val=&quot;204&quot;/&gt;&lt;top val=&quot;241&quot;/&gt;&lt;width val=&quot;369&quot;/&gt;&lt;height val=&quot;224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952298063,C:\Users\beckerhc\Desktop\Charlie Recording 2_pptx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3&quot;/&gt;&lt;lineCharCount val=&quot;27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92987D45-708F-4A3A-B49B-6FF8A8B91582}_2.png&quot;/&gt;&lt;left val=&quot;235&quot;/&gt;&lt;top val=&quot;77&quot;/&gt;&lt;width val=&quot;808&quot;/&gt;&lt;height val=&quot;201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5&quot;/&gt;&lt;lineCharCount val=&quot;18&quot;/&gt;&lt;lineCharCount val=&quot;20&quot;/&gt;&lt;lineCharCount val=&quot;7&quot;/&gt;&lt;lineCharCount val=&quot;14&quot;/&gt;&lt;lineCharCount val=&quot;17&quot;/&gt;&lt;lineCharCount val=&quot;20&quot;/&gt;&lt;lineCharCount val=&quot;22&quot;/&gt;&lt;lineCharCount val=&quot;22&quot;/&gt;&lt;lineCharCount val=&quot;6&quot;/&gt;&lt;lineCharCount val=&quot;8&quot;/&gt;&lt;lineCharCount val=&quot;20&quot;/&gt;&lt;lineCharCount val=&quot;21&quot;/&gt;&lt;lineCharCount val=&quot;18&quot;/&gt;&lt;lineCharCount val=&quot;22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55C18913-E5BB-4EFB-ACD2-37DC45D311BF}_2.png&quot;/&gt;&lt;left val=&quot;159&quot;/&gt;&lt;top val=&quot;298&quot;/&gt;&lt;width val=&quot;963&quot;/&gt;&lt;height val=&quot;328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952298063,C:\Users\beckerhc\Desktop\Charlie Recording 2_pptx\Media.ppcx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F4ADFC58-B77D-4B58-B5DF-1739A7DE0A50}_3.png&quot;/&gt;&lt;left val=&quot;195&quot;/&gt;&lt;top val=&quot;304&quot;/&gt;&lt;width val=&quot;888&quot;/&gt;&lt;height val=&quot;169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952298063,C:\Users\beckerhc\Desktop\Charlie Recording 2_pptx\Media.ppc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2&quot;/&gt;&lt;lineCharCount val=&quot;7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4535CE45-87FB-469F-A922-01CF401C2664}_4.png&quot;/&gt;&lt;left val=&quot;243&quot;/&gt;&lt;top val=&quot;94&quot;/&gt;&lt;width val=&quot;792&quot;/&gt;&lt;height val=&quot;170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1&quot;/&gt;&lt;lineCharCount val=&quot;1&quot;/&gt;&lt;lineCharCount val=&quot;21&quot;/&gt;&lt;lineCharCount val=&quot;26&quot;/&gt;&lt;lineCharCount val=&quot;1&quot;/&gt;&lt;lineCharCount val=&quot;1&quot;/&gt;&lt;lineCharCount val=&quot;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D0556C7D-265D-4828-85BA-95606E051A5B}_4.png&quot;/&gt;&lt;left val=&quot;682&quot;/&gt;&lt;top val=&quot;286&quot;/&gt;&lt;width val=&quot;430&quot;/&gt;&lt;height val=&quot;253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2108086942,C:\Users\orourked\Desktop\Dans Recording_Package_prpkg\Dans Recording 2_pptx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22&quot;/&gt;&lt;lineCharCount val=&quot;1&quot;/&gt;&lt;lineCharCount val=&quot;18&quot;/&gt;&lt;lineCharCount val=&quot;20&quot;/&gt;&lt;lineCharCount val=&quot;20&quot;/&gt;&lt;lineCharCount val=&quot;8&quot;/&gt;&lt;lineChar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AF3F37AE-EB6A-49F0-94DB-077415F557C0}_4.png&quot;/&gt;&lt;left val=&quot;266&quot;/&gt;&lt;top val=&quot;284&quot;/&gt;&lt;width val=&quot;342&quot;/&gt;&lt;height val=&quot;253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952298063,C:\Users\beckerhc\Desktop\Charlie Recording 2_pptx\Media.ppcx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8&quot;/&gt;&lt;lineCharCount val=&quot;29&quot;/&gt;&lt;lineCharCount val=&quot;13&quot;/&gt;&lt;lineCharCount val=&quot;21&quot;/&gt;&lt;lineCharCount val=&quot;23&quot;/&gt;&lt;lineCharCount val=&quot;10&quot;/&gt;&lt;lineCharCount val=&quot;14&quot;/&gt;&lt;lineCharCount val=&quot;1&quot;/&gt;&lt;lineCharCount val=&quot;1&quot;/&gt;&lt;lineCharCount val=&quot;1&quot;/&gt;&lt;lineCharCount val=&quot;1&quot;/&gt;&lt;lineCharCount val=&quot;28&quot;/&gt;&lt;lineCharCount val=&quot;26&quot;/&gt;&lt;lineCharCount val=&quot;28&quot;/&gt;&lt;lineCharCount val=&quot;26&quot;/&gt;&lt;lineCharCount val=&quot;21&quot;/&gt;&lt;lineCharCount val=&quot;29&quot;/&gt;&lt;lineCharCount val=&quot;6&quot;/&gt;&lt;lineCharCount val=&quot;28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59BD8BB4-FF15-42CC-837B-88936C104C8F}_5.png&quot;/&gt;&lt;left val=&quot;208&quot;/&gt;&lt;top val=&quot;273&quot;/&gt;&lt;width val=&quot;849&quot;/&gt;&lt;height val=&quot;445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BB20B3F9-1A9B-466A-B5F2-F7F66A7D334D}_5.png&quot;/&gt;&lt;left val=&quot;216&quot;/&gt;&lt;top val=&quot;93&quot;/&gt;&lt;width val=&quot;831&quot;/&gt;&lt;height val=&quot;142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952298063,C:\Users\beckerhc\Desktop\Charlie Recording 2_pptx\Media.ppcx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3EBF5E71-43C4-48E5-96E1-921DF3F97CA3}_6.png&quot;/&gt;&lt;left val=&quot;296&quot;/&gt;&lt;top val=&quot;304&quot;/&gt;&lt;width val=&quot;687&quot;/&gt;&lt;height val=&quot;16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8|1.9|5.5|1|2.4|10.7|6.6"/>
  <p:tag name="PPSNARRATION" val="8,952298063,C:\Users\beckerhc\Desktop\Charlie Recording 2_pptx\Media.ppcx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15&quot;/&gt;&lt;lineCharCount val=&quot;1&quot;/&gt;&lt;lineCharCount val=&quot;14&quot;/&gt;&lt;lineCharCount val=&quot;19&quot;/&gt;&lt;lineCharCount val=&quot;16&quot;/&gt;&lt;lineCharCount val=&quot;15&quot;/&gt;&lt;lineCharCount val=&quot;17&quot;/&gt;&lt;lineCharCount val=&quot;16&quot;/&gt;&lt;lineCharCount val=&quot;12&quot;/&gt;&lt;lineCharCount val=&quot;1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B815F3F0-C6C3-4130-91DC-916BA03212CD}_7.png&quot;/&gt;&lt;left val=&quot;234&quot;/&gt;&lt;top val=&quot;228&quot;/&gt;&lt;width val=&quot;395&quot;/&gt;&lt;height val=&quot;388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0C1968A1-B1E5-4439-A2BE-44F13F875ED0}_7.png&quot;/&gt;&lt;left val=&quot;232&quot;/&gt;&lt;top val=&quot;114&quot;/&gt;&lt;width val=&quot;789&quot;/&gt;&lt;height val=&quot;113&quot;/&gt;&lt;hasText val=&quot;1&quot;/&gt;&lt;/Image&gt;&lt;/ThreeDShape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11&quot;/&gt;&lt;lineCharCount val=&quot;1&quot;/&gt;&lt;lineCharCount val=&quot;19&quot;/&gt;&lt;lineCharCount val=&quot;20&quot;/&gt;&lt;lineCharCount val=&quot;20&quot;/&gt;&lt;lineCharCount val=&quot;18&quot;/&gt;&lt;lineCharCount val=&quot;17&quot;/&gt;&lt;lineCharCount val=&quot;22&quot;/&gt;&lt;lineCharCount val=&quot;18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FE083F14-5C29-4A41-8DDF-A13C7D7B2F5E}_7.png&quot;/&gt;&lt;left val=&quot;631&quot;/&gt;&lt;top val=&quot;235&quot;/&gt;&lt;width val=&quot;429&quot;/&gt;&lt;height val=&quot;37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  <p:tag name="PPSNARRATION" val="2,2108086942,C:\Users\orourked\Desktop\Dans Recording_Package_prpkg\Dans Recording 2_pptx\Media.ppc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952298063,C:\Users\beckerhc\Desktop\Charlie Recording 2_pptx\Media.ppcx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41&quot;/&gt;&lt;lineCharCount val=&quot;59&quot;/&gt;&lt;lineCharCount val=&quot;62&quot;/&gt;&lt;lineCharCount val=&quot;61&quot;/&gt;&lt;lineCharCount val=&quot;52&quot;/&gt;&lt;lineCharCount val=&quot;32&quot;/&gt;&lt;lineCharCount val=&quot;64&quot;/&gt;&lt;lineCharCount val=&quot;15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947E81BC-BA84-4C24-BFAC-6491217CB2D0}_8.png&quot;/&gt;&lt;left val=&quot;207&quot;/&gt;&lt;top val=&quot;252&quot;/&gt;&lt;width val=&quot;862&quot;/&gt;&lt;height val=&quot;344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6&quot;/&gt;&lt;lineCharCount val=&quot;11&quot;/&gt;&lt;lineCharCount val=&quot;1&quot;/&gt;&lt;/TableIndex&gt;&lt;/ShapeTextInfo&gt;"/>
  <p:tag name="HTML_SHAPEINFO" val="&lt;ThreeDShapeInfo&gt;&lt;uuid val=&quot;&quot;/&gt;&lt;isInvalidForFieldText val=&quot;0&quot;/&gt;&lt;Image&gt;&lt;filename val=&quot;C:\Users\beckerhc\AppData\Local\Temp\~Ca6DAB\data\asimages\{E19174B5-945F-4E5E-BE36-DE4B1749A5C0}_8.png&quot;/&gt;&lt;left val=&quot;243&quot;/&gt;&lt;top val=&quot;92&quot;/&gt;&lt;width val=&quot;789&quot;/&gt;&lt;height val=&quot;194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707217989,C:\Users\Shiohamm\Desktop\Mikes recording -1_pptx\Media.ppc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16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569D3AC2-07C4-49F7-B0C0-5755D4FD26DB}_1.png&quot;/&gt;&lt;left val=&quot;214&quot;/&gt;&lt;top val=&quot;237&quot;/&gt;&lt;width val=&quot;850&quot;/&gt;&lt;height val=&quot;246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8|1.9|5.5|1|2.4|10.7|6.6"/>
  <p:tag name="PPSNARRATION" val="4,707217989,C:\Users\Shiohamm\Desktop\Mikes recording -1_pptx\Media.ppcx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13&quot;/&gt;&lt;lineCharCount val=&quot;1&quot;/&gt;&lt;lineCharCount val=&quot;41&quot;/&gt;&lt;lineCharCount val=&quot;39&quot;/&gt;&lt;lineCharCount val=&quot;34&quot;/&gt;&lt;lineCharCount val=&quot;18&quot;/&gt;&lt;lineChar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6555345D-9843-4504-B03C-02CCD31DE2CC}_2.png&quot;/&gt;&lt;left val=&quot;230&quot;/&gt;&lt;top val=&quot;274&quot;/&gt;&lt;width val=&quot;810&quot;/&gt;&lt;height val=&quot;324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11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E2FEDB3D-ECB0-44BF-96E2-343FACBF25B2}_2.png&quot;/&gt;&lt;left val=&quot;224&quot;/&gt;&lt;top val=&quot;117&quot;/&gt;&lt;width val=&quot;817&quot;/&gt;&lt;height val=&quot;175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707217989,C:\Users\Shiohamm\Desktop\Mikes recording -1_pptx\Media.ppcx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41&quot;/&gt;&lt;lineCharCount val=&quot;56&quot;/&gt;&lt;lineCharCount val=&quot;59&quot;/&gt;&lt;lineCharCount val=&quot;20&quot;/&gt;&lt;lineCharCount val=&quot;53&quot;/&gt;&lt;lineCharCount val=&quot;53&quot;/&gt;&lt;lineCharCount val=&quot;21&quot;/&gt;&lt;lineCharCount val=&quot;32&quot;/&gt;&lt;lineCharCount val=&quot;56&quot;/&gt;&lt;lineCharCount val=&quot;23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36A7943E-F412-4F05-AE3A-DBC86A5085D6}_3.png&quot;/&gt;&lt;left val=&quot;244&quot;/&gt;&lt;top val=&quot;244&quot;/&gt;&lt;width val=&quot;828&quot;/&gt;&lt;height val=&quot;398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2108086942,C:\Users\orourked\Desktop\Dans Recording_Package_prpkg\Dans Recording 2_pptx\Media.ppcx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11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C9713F83-D142-4B05-8E0B-C456E07FAC76}_3.png&quot;/&gt;&lt;left val=&quot;216&quot;/&gt;&lt;top val=&quot;90&quot;/&gt;&lt;width val=&quot;825&quot;/&gt;&lt;height val=&quot;159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707217989,C:\Users\Shiohamm\Desktop\Mikes recording -1_pptx\Media.ppcx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1&quot;/&gt;&lt;lineCharCount val=&quot;14&quot;/&gt;&lt;lineCharCount val=&quot;5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7150F0B9-F090-4FC3-BF94-D92BDEE45BC5}_4.png&quot;/&gt;&lt;left val=&quot;232&quot;/&gt;&lt;top val=&quot;237&quot;/&gt;&lt;width val=&quot;816&quot;/&gt;&lt;height val=&quot;323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8|1.9|5.5|1|2.4|10.7|6.6"/>
  <p:tag name="PPSNARRATION" val="2,707217989,C:\Users\Shiohamm\Desktop\Mikes recording -1_pptx\Media.ppcx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8&quot;/&gt;&lt;lineCharCount val=&quot;1&quot;/&gt;&lt;lineCharCount val=&quot;50&quot;/&gt;&lt;lineCharCount val=&quot;51&quot;/&gt;&lt;lineCharCount val=&quot;18&quot;/&gt;&lt;lineChar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BE913E36-405A-425E-84B4-902F518AD903}_5.png&quot;/&gt;&lt;left val=&quot;231&quot;/&gt;&lt;top val=&quot;242&quot;/&gt;&lt;width val=&quot;813&quot;/&gt;&lt;height val=&quot;319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9F0079BE-9843-462E-90F6-A08A12981384}_5.png&quot;/&gt;&lt;left val=&quot;216&quot;/&gt;&lt;top val=&quot;92&quot;/&gt;&lt;width val=&quot;851&quot;/&gt;&lt;height val=&quot;151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707217989,C:\Users\Shiohamm\Desktop\Mikes recording -1_pptx\Media.ppcx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34&quot;/&gt;&lt;lineCharCount val=&quot;35&quot;/&gt;&lt;lineCharCount val=&quot;48&quot;/&gt;&lt;lineCharCount val=&quot;26&quot;/&gt;&lt;lineCharCount val=&quot;53&quot;/&gt;&lt;lineCharCount val=&quot;56&quot;/&gt;&lt;lineCharCount val=&quot;15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E4BF721E-4D89-4268-B41F-C2703715BD73}_6.png&quot;/&gt;&lt;left val=&quot;241&quot;/&gt;&lt;top val=&quot;252&quot;/&gt;&lt;width val=&quot;794&quot;/&gt;&lt;height val=&quot;348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10&quot;/&gt;&lt;/TableIndex&gt;&lt;/ShapeTextInfo&gt;"/>
  <p:tag name="HTML_SHAPEINFO" val="&lt;ThreeDShapeInfo&gt;&lt;uuid val=&quot;&quot;/&gt;&lt;isInvalidForFieldText val=&quot;0&quot;/&gt;&lt;Image&gt;&lt;filename val=&quot;C:\Users\Shiohamm\AppData\Local\Temp\~Ca198B\data\asimages\{3AAE750B-C6E9-4428-8B9E-C655740DADFE}_6.png&quot;/&gt;&lt;left val=&quot;184&quot;/&gt;&lt;top val=&quot;101&quot;/&gt;&lt;width val=&quot;851&quot;/&gt;&lt;height val=&quot;159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638406449,C:\Users\cortinam\Downloads\Marco\Marco\Marco recording No Slide Numbers_pptx\Media.ppcx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2108086942,C:\Users\orourked\Desktop\Dans Recording_Package_prpkg\Dans Recording 2_pptx\Media.ppcx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8|1.9|5.5|1|2.4|10.7|6.6"/>
  <p:tag name="PPSNARRATION" val="3,638406449,C:\Users\cortinam\Downloads\Marco\Marco\Marco recording No Slide Numbers_pptx\Media.ppcx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638406449,C:\Users\cortinam\Downloads\Marco\Marco\Marco recording No Slide Numbers_pptx\Media.ppcx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638406449,C:\Users\cortinam\Downloads\Marco\Marco\Marco recording No Slide Numbers_pptx\Media.ppcx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7|8|1.9|5.5|1|2.4|10.7|6.6"/>
  <p:tag name="PPSNARRATION" val="5,638406449,C:\Users\cortinam\Downloads\Marco\Marco\Marco recording No Slide Numbers_pptx\Media.ppcx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638406449,C:\Users\cortinam\Downloads\Marco\Marco\Marco recording No Slide Numbers_pptx\Media.ppcx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1686917,C:\Users\sheldonj\Desktop\Jen sections recording_pptx\Media.ppcx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8&quot;/&gt;&lt;lineCharCount val=&quot;16&quot;/&gt;&lt;lineCharCount val=&quot;16&quot;/&gt;&lt;/TableIndex&gt;&lt;/ShapeTextInfo&gt;"/>
  <p:tag name="HTML_SHAPEINFO" val="&lt;ThreeDShapeInfo&gt;&lt;uuid val=&quot;&quot;/&gt;&lt;isInvalidForFieldText val=&quot;0&quot;/&gt;&lt;Image&gt;&lt;filename val=&quot;C:\Users\sheldonj\AppData\Local\Temp\PR\data\asimages\{86BA3E91-1962-4863-811E-91063CD5C08B}_1.png&quot;/&gt;&lt;left val=&quot;215&quot;/&gt;&lt;top val=&quot;198&quot;/&gt;&lt;width val=&quot;848&quot;/&gt;&lt;height val=&quot;323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61686917,C:\Users\sheldonj\Desktop\Jen sections recording_pptx\Media.ppcx"/>
  <p:tag name="TIMING" val="|394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0&quot;/&gt;&lt;lineCharCount val=&quot;22&quot;/&gt;&lt;lineCharCount val=&quot;12&quot;/&gt;&lt;/TableIndex&gt;&lt;/ShapeTextInfo&gt;"/>
  <p:tag name="HTML_SHAPEINFO" val="&lt;ThreeDShapeInfo&gt;&lt;uuid val=&quot;&quot;/&gt;&lt;isInvalidForFieldText val=&quot;0&quot;/&gt;&lt;Image&gt;&lt;filename val=&quot;C:\Users\sheldonj\AppData\Local\Temp\PR\data\asimages\{852A9A4E-0810-4771-9B25-6E38CC8C2D93}_2.png&quot;/&gt;&lt;left val=&quot;199&quot;/&gt;&lt;top val=&quot;106&quot;/&gt;&lt;width val=&quot;894&quot;/&gt;&lt;height val=&quot;23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0&quot;/&gt;&lt;lineCharCount val=&quot;21&quot;/&gt;&lt;lineCharCount val=&quot;1&quot;/&gt;&lt;lineCharCount val=&quot;10&quot;/&gt;&lt;lineCharCount val=&quot;15&quot;/&gt;&lt;lineCharCount val=&quot;13&quot;/&gt;&lt;lineCharCount val=&quot;20&quot;/&gt;&lt;lineCharCount val=&quot;4&quot;/&gt;&lt;lineCharCount val=&quot;1&quot;/&gt;&lt;lineCharCount val=&quot;18&quot;/&gt;&lt;lineCharCount val=&quot;7&quot;/&gt;&lt;/TableIndex&gt;&lt;/ShapeTextInfo&gt;"/>
  <p:tag name="HTML_SHAPEINFO" val="&lt;ThreeDShapeInfo&gt;&lt;uuid val=&quot;&quot;/&gt;&lt;isInvalidForFieldText val=&quot;0&quot;/&gt;&lt;Image&gt;&lt;filename val=&quot;C:\Users\sheldonj\AppData\Local\Temp\PR\data\asimages\{E2D53310-8719-4143-A6F2-7FE124F2BD31}_2.png&quot;/&gt;&lt;left val=&quot;242&quot;/&gt;&lt;top val=&quot;322&quot;/&gt;&lt;width val=&quot;321&quot;/&gt;&lt;height val=&quot;304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2108086942,C:\Users\orourked\Desktop\Dans Recording_Package_prpkg\Dans Recording 2_pptx\Media.ppcx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2&quot;/&gt;&lt;lineCharCount val=&quot;1&quot;/&gt;&lt;lineCharCount val=&quot;25&quot;/&gt;&lt;lineCharCount val=&quot;24&quot;/&gt;&lt;lineCharCount val=&quot;17&quot;/&gt;&lt;lineChar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C:\Users\sheldonj\AppData\Local\Temp\PR\data\asimages\{7A5EB214-8450-47F7-BD6C-ADDF2DAD6112}_2.png&quot;/&gt;&lt;left val=&quot;610&quot;/&gt;&lt;top val=&quot;322&quot;/&gt;&lt;width val=&quot;414&quot;/&gt;&lt;height val=&quot;230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61686917,C:\Users\sheldonj\Desktop\Jen sections recording_pptx\Media.ppc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65&quot;/&gt;&lt;lineCharCount val=&quot;41&quot;/&gt;&lt;lineCharCount val=&quot;59&quot;/&gt;&lt;lineCharCount val=&quot;63&quot;/&gt;&lt;lineCharCount val=&quot;60&quot;/&gt;&lt;lineCharCount val=&quot;58&quot;/&gt;&lt;lineCharCount val=&quot;20&quot;/&gt;&lt;/TableIndex&gt;&lt;/ShapeTextInfo&gt;"/>
  <p:tag name="HTML_SHAPEINFO" val="&lt;ThreeDShapeInfo&gt;&lt;uuid val=&quot;&quot;/&gt;&lt;isInvalidForFieldText val=&quot;0&quot;/&gt;&lt;Image&gt;&lt;filename val=&quot;C:\Users\sheldonj\AppData\Local\Temp\PR\data\asimages\{306606DE-8806-4E47-AE8C-6D1CDC62A1FF}_3.png&quot;/&gt;&lt;left val=&quot;243&quot;/&gt;&lt;top val=&quot;337&quot;/&gt;&lt;width val=&quot;796&quot;/&gt;&lt;height val=&quot;310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3&quot;/&gt;&lt;lineCharCount val=&quot;12&quot;/&gt;&lt;lineCharCount val=&quot;11&quot;/&gt;&lt;/TableIndex&gt;&lt;/ShapeTextInfo&gt;"/>
  <p:tag name="HTML_SHAPEINFO" val="&lt;ThreeDShapeInfo&gt;&lt;uuid val=&quot;&quot;/&gt;&lt;isInvalidForFieldText val=&quot;0&quot;/&gt;&lt;Image&gt;&lt;filename val=&quot;C:\Users\sheldonj\AppData\Local\Temp\PR\data\asimages\{8FBDD0C1-E8E0-4E4A-86DD-5D2F57745E48}_3.png&quot;/&gt;&lt;left val=&quot;227&quot;/&gt;&lt;top val=&quot;51&quot;/&gt;&lt;width val=&quot;823&quot;/&gt;&lt;height val=&quot;284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.PNG&quot;/&gt;"/>
  <p:tag name="PPSNARRATION" val="1,218172853,C:\Users\sheldonj\Desktop\Kathryn Recording FINAL2_Package_prpkg\Kathryn Recording FINAL2_pptx\Media.ppcx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1&quot;/&gt;&lt;lineCharCount val=&quot;14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9FFC8542-2212-4E8F-8BE9-CF4C32966F20}_1.png&quot;/&gt;&lt;left val=&quot;219&quot;/&gt;&lt;top val=&quot;237&quot;/&gt;&lt;width val=&quot;840&quot;/&gt;&lt;height val=&quot;246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PPSNARRATION" val="2,218172853,C:\Users\sheldonj\Desktop\Kathryn Recording FINAL2_Package_prpkg\Kathryn Recording FINAL2_pptx\Media.ppcx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9&quot;/&gt;&lt;lineCharCount val=&quot;53&quot;/&gt;&lt;lineCharCount val=&quot;19&quot;/&gt;&lt;lineCharCount val=&quot;57&quot;/&gt;&lt;lineCharCount val=&quot;39&quot;/&gt;&lt;lineCharCount val=&quot;59&quot;/&gt;&lt;lineCharCount val=&quot;31&quot;/&gt;&lt;lineCharCount val=&quot;56&quot;/&gt;&lt;lineCharCount val=&quot;54&quot;/&gt;&lt;lineCharCount val=&quot;27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0A8C43D2-E0F8-49AC-B814-3965C98C0F14}_2.png&quot;/&gt;&lt;left val=&quot;241&quot;/&gt;&lt;top val=&quot;305&quot;/&gt;&lt;width val=&quot;802&quot;/&gt;&lt;height val=&quot;313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12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44CB0213-6ABE-46DF-8D6E-B6E94DE519AB}_2.png&quot;/&gt;&lt;left val=&quot;212&quot;/&gt;&lt;top val=&quot;129&quot;/&gt;&lt;width val=&quot;855&quot;/&gt;&lt;height val=&quot;16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  <p:tag name="PPSNARRATION" val="3,218172853,C:\Users\sheldonj\Desktop\Kathryn Recording FINAL2_Package_prpkg\Kathryn Recording FINAL2_pptx\Media.ppcx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2108086942,C:\Users\orourked\Desktop\Dans Recording_Package_prpkg\Dans Recording 2_pptx\Media.ppcx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8&quot;/&gt;&lt;lineCharCount val=&quot;49&quot;/&gt;&lt;lineCharCount val=&quot;57&quot;/&gt;&lt;lineCharCount val=&quot;53&quot;/&gt;&lt;lineCharCount val=&quot;12&quot;/&gt;&lt;lineCharCount val=&quot;61&quot;/&gt;&lt;lineCharCount val=&quot;9&quot;/&gt;&lt;lineCharCount val=&quot;55&quot;/&gt;&lt;lineCharCount val=&quot;34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501DE83E-FDA7-42BA-BB43-695491C4EE2F}_3.png&quot;/&gt;&lt;left val=&quot;241&quot;/&gt;&lt;top val=&quot;280&quot;/&gt;&lt;width val=&quot;806&quot;/&gt;&lt;height val=&quot;312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11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A718F5B4-B020-4A79-8D41-72A10C6FA7C3}_3.png&quot;/&gt;&lt;left val=&quot;222&quot;/&gt;&lt;top val=&quot;112&quot;/&gt;&lt;width val=&quot;833&quot;/&gt;&lt;height val=&quot;167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PPSNARRATION" val="4,218172853,C:\Users\sheldonj\Desktop\Kathryn Recording FINAL2_Package_prpkg\Kathryn Recording FINAL2_pptx\Media.ppcx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3&quot;/&gt;&lt;lineCharCount val=&quot;9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CBBF0A41-C492-47D7-B2A8-905CFC76AF12}_4.png&quot;/&gt;&lt;left val=&quot;219&quot;/&gt;&lt;top val=&quot;237&quot;/&gt;&lt;width val=&quot;840&quot;/&gt;&lt;height val=&quot;246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5.PNG&quot;/&gt;"/>
  <p:tag name="PPSNARRATION" val="5,218172853,C:\Users\sheldonj\Desktop\Kathryn Recording FINAL2_Package_prpkg\Kathryn Recording FINAL2_pptx\Media.ppcx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AE3F4A75-2500-456B-9BA1-95ECE4304E06}_5.png&quot;/&gt;&lt;left val=&quot;250&quot;/&gt;&lt;top val=&quot;131&quot;/&gt;&lt;width val=&quot;794&quot;/&gt;&lt;height val=&quot;167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9&quot;/&gt;&lt;lineCharCount val=&quot;39&quot;/&gt;&lt;lineCharCount val=&quot;40&quot;/&gt;&lt;lineCharCount val=&quot;19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3A7CDCFC-511A-47C3-A9EB-4DE0E219A973}_5.png&quot;/&gt;&lt;left val=&quot;230&quot;/&gt;&lt;top val=&quot;304&quot;/&gt;&lt;width val=&quot;804&quot;/&gt;&lt;height val=&quot;312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6.PNG&quot;/&gt;"/>
  <p:tag name="PPSNARRATION" val="6,218172853,C:\Users\sheldonj\Desktop\Kathryn Recording FINAL2_Package_prpkg\Kathryn Recording FINAL2_pptx\Media.ppcx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1&quot;/&gt;&lt;lineCharCount val=&quot;55&quot;/&gt;&lt;lineCharCount val=&quot;10&quot;/&gt;&lt;lineCharCount val=&quot;60&quot;/&gt;&lt;lineCharCount val=&quot;24&quot;/&gt;&lt;lineCharCount val=&quot;66&quot;/&gt;&lt;lineCharCount val=&quot;27&quot;/&gt;&lt;lineCharCount val=&quot;46&quot;/&gt;&lt;lineCharCount val=&quot;56&quot;/&gt;&lt;lineCharCount val=&quot;52&quot;/&gt;&lt;lineCharCount val=&quot;59&quot;/&gt;&lt;lineCharCount val=&quot;23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EDDE089D-D311-4167-AE71-4487C52A710E}_6.png&quot;/&gt;&lt;left val=&quot;244&quot;/&gt;&lt;top val=&quot;252&quot;/&gt;&lt;width val=&quot;808&quot;/&gt;&lt;height val=&quot;411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3&quot;/&gt;&lt;lineCharCount val=&quot;11&quot;/&gt;&lt;/TableIndex&gt;&lt;/ShapeTextInfo&gt;"/>
  <p:tag name="HTML_SHAPEINFO" val="&lt;ThreeDShapeInfo&gt;&lt;uuid val=&quot;&quot;/&gt;&lt;isInvalidForFieldText val=&quot;0&quot;/&gt;&lt;Image&gt;&lt;filename val=&quot;C:\Users\SILVES~1\AppData\Local\Temp\PR\data\asimages\{83C2C412-D410-4B70-9A9C-B6622115519E}_6.png&quot;/&gt;&lt;left val=&quot;319&quot;/&gt;&lt;top val=&quot;90&quot;/&gt;&lt;width val=&quot;640&quot;/&gt;&lt;height val=&quot;175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2108086942,C:\Users\orourked\Desktop\Dans Recording_Package_prpkg\Dans Recording 2_pptx\Media.ppcx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952298063,C:\Users\beckerhc\Desktop\Charlie Recording 2_pptx\Media.ppcx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27DCFDAF9AF942BA6D548AA6C9A116" ma:contentTypeVersion="15" ma:contentTypeDescription="Create a new document." ma:contentTypeScope="" ma:versionID="c5f5233ff8e2dbdbc83a3d6e26b0e717">
  <xsd:schema xmlns:xsd="http://www.w3.org/2001/XMLSchema" xmlns:xs="http://www.w3.org/2001/XMLSchema" xmlns:p="http://schemas.microsoft.com/office/2006/metadata/properties" xmlns:ns1="http://schemas.microsoft.com/sharepoint/v3" xmlns:ns3="464077a5-92ad-4f18-bfc1-5845015dd955" xmlns:ns4="d2c043c9-e4c7-4837-be5d-765361073329" targetNamespace="http://schemas.microsoft.com/office/2006/metadata/properties" ma:root="true" ma:fieldsID="40e9a6200fa1381db2773435e633813b" ns1:_="" ns3:_="" ns4:_="">
    <xsd:import namespace="http://schemas.microsoft.com/sharepoint/v3"/>
    <xsd:import namespace="464077a5-92ad-4f18-bfc1-5845015dd955"/>
    <xsd:import namespace="d2c043c9-e4c7-4837-be5d-76536107332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4077a5-92ad-4f18-bfc1-5845015dd9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c043c9-e4c7-4837-be5d-7653610733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0F014F-9C85-4D95-B37D-EE417CA296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057366-1AF0-4AFE-9248-0AB1EEE3E4DD}">
  <ds:schemaRefs>
    <ds:schemaRef ds:uri="http://schemas.microsoft.com/office/2006/documentManagement/types"/>
    <ds:schemaRef ds:uri="d2c043c9-e4c7-4837-be5d-765361073329"/>
    <ds:schemaRef ds:uri="http://purl.org/dc/dcmitype/"/>
    <ds:schemaRef ds:uri="http://schemas.microsoft.com/office/infopath/2007/PartnerControls"/>
    <ds:schemaRef ds:uri="http://purl.org/dc/elements/1.1/"/>
    <ds:schemaRef ds:uri="http://www.w3.org/XML/1998/namespace"/>
    <ds:schemaRef ds:uri="464077a5-92ad-4f18-bfc1-5845015dd955"/>
    <ds:schemaRef ds:uri="http://schemas.microsoft.com/sharepoint/v3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C4D4A1F-0CE6-46E6-815A-F99F5DBEE5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64077a5-92ad-4f18-bfc1-5845015dd955"/>
    <ds:schemaRef ds:uri="d2c043c9-e4c7-4837-be5d-7653610733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4544</TotalTime>
  <Words>1968</Words>
  <Application>Microsoft Macintosh PowerPoint</Application>
  <PresentationFormat>Widescreen</PresentationFormat>
  <Paragraphs>319</Paragraphs>
  <Slides>41</Slides>
  <Notes>41</Notes>
  <HiddenSlides>0</HiddenSlides>
  <MMClips>41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Century Gothic</vt:lpstr>
      <vt:lpstr>Wingdings</vt:lpstr>
      <vt:lpstr>Wingdings 3</vt:lpstr>
      <vt:lpstr>Ion</vt:lpstr>
      <vt:lpstr>PowerPoint Presentation</vt:lpstr>
      <vt:lpstr>PowerPoint Presentation</vt:lpstr>
      <vt:lpstr>OFFICE OF INSPECTOR General    Office of Investigations</vt:lpstr>
      <vt:lpstr>TODAY’S AGENDA</vt:lpstr>
      <vt:lpstr>OIG Investigations</vt:lpstr>
      <vt:lpstr>COST OF FRAUDS AT LSC PROGRAMS SINCE 2010</vt:lpstr>
      <vt:lpstr>Any grantee employee could be involved in a fraud or questioned cost</vt:lpstr>
      <vt:lpstr>  FRAUD TRIANGLE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THE OIG HOTLINE</vt:lpstr>
      <vt:lpstr>OIG HOTLINE  CONTACT INFORMATION</vt:lpstr>
      <vt:lpstr>PowerPoint Presentation</vt:lpstr>
      <vt:lpstr>OIG FRAUD PREVENTION  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 Sheldon</dc:creator>
  <cp:lastModifiedBy>Daniel Clark</cp:lastModifiedBy>
  <cp:revision>25</cp:revision>
  <dcterms:created xsi:type="dcterms:W3CDTF">2020-06-04T13:00:59Z</dcterms:created>
  <dcterms:modified xsi:type="dcterms:W3CDTF">2020-09-14T20:31:08Z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0x0101006027DCFDAF9AF942BA6D548AA6C9A116</vt:lpwstr>
  </property>
</Properties>
</file>